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26" r:id="rId1"/>
  </p:sldMasterIdLst>
  <p:notesMasterIdLst>
    <p:notesMasterId r:id="rId69"/>
  </p:notesMasterIdLst>
  <p:handoutMasterIdLst>
    <p:handoutMasterId r:id="rId70"/>
  </p:handoutMasterIdLst>
  <p:sldIdLst>
    <p:sldId id="426" r:id="rId2"/>
    <p:sldId id="435" r:id="rId3"/>
    <p:sldId id="428" r:id="rId4"/>
    <p:sldId id="262" r:id="rId5"/>
    <p:sldId id="502" r:id="rId6"/>
    <p:sldId id="348" r:id="rId7"/>
    <p:sldId id="448" r:id="rId8"/>
    <p:sldId id="349" r:id="rId9"/>
    <p:sldId id="350" r:id="rId10"/>
    <p:sldId id="379" r:id="rId11"/>
    <p:sldId id="446" r:id="rId12"/>
    <p:sldId id="447" r:id="rId13"/>
    <p:sldId id="429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501" r:id="rId59"/>
    <p:sldId id="495" r:id="rId60"/>
    <p:sldId id="498" r:id="rId61"/>
    <p:sldId id="493" r:id="rId62"/>
    <p:sldId id="494" r:id="rId63"/>
    <p:sldId id="496" r:id="rId64"/>
    <p:sldId id="497" r:id="rId65"/>
    <p:sldId id="499" r:id="rId66"/>
    <p:sldId id="500" r:id="rId67"/>
    <p:sldId id="434" r:id="rId68"/>
  </p:sldIdLst>
  <p:sldSz cx="9906000" cy="6858000" type="A4"/>
  <p:notesSz cx="6858000" cy="9144000"/>
  <p:embeddedFontLst>
    <p:embeddedFont>
      <p:font typeface="나눔고딕" panose="020B0600000101010101" charset="-127"/>
      <p:regular r:id="rId71"/>
      <p:bold r:id="rId72"/>
    </p:embeddedFont>
    <p:embeddedFont>
      <p:font typeface="Yu Gothic" panose="020B0400000000000000" pitchFamily="34" charset="-128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8D862F-AF91-4C62-B4CE-C35D38C6993E}">
          <p14:sldIdLst>
            <p14:sldId id="426"/>
            <p14:sldId id="435"/>
            <p14:sldId id="428"/>
            <p14:sldId id="262"/>
            <p14:sldId id="502"/>
            <p14:sldId id="348"/>
            <p14:sldId id="448"/>
            <p14:sldId id="349"/>
            <p14:sldId id="350"/>
            <p14:sldId id="379"/>
            <p14:sldId id="446"/>
            <p14:sldId id="447"/>
            <p14:sldId id="429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501"/>
            <p14:sldId id="495"/>
            <p14:sldId id="498"/>
            <p14:sldId id="493"/>
            <p14:sldId id="494"/>
            <p14:sldId id="496"/>
            <p14:sldId id="497"/>
            <p14:sldId id="499"/>
            <p14:sldId id="500"/>
          </p14:sldIdLst>
        </p14:section>
        <p14:section name="제목 없는 구역" id="{503EDBF5-680B-4B32-8839-3DD6843B1EC0}">
          <p14:sldIdLst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3" pos="58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pos="3596" userDrawn="1">
          <p15:clr>
            <a:srgbClr val="A4A3A4"/>
          </p15:clr>
        </p15:guide>
        <p15:guide id="6" pos="3120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75"/>
    <a:srgbClr val="F25C2A"/>
    <a:srgbClr val="F15C2A"/>
    <a:srgbClr val="EE5D28"/>
    <a:srgbClr val="CE0000"/>
    <a:srgbClr val="FF7F00"/>
    <a:srgbClr val="7DA9D9"/>
    <a:srgbClr val="FF0000"/>
    <a:srgbClr val="000000"/>
    <a:srgbClr val="889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8163" autoAdjust="0"/>
  </p:normalViewPr>
  <p:slideViewPr>
    <p:cSldViewPr snapToGrid="0">
      <p:cViewPr>
        <p:scale>
          <a:sx n="100" d="100"/>
          <a:sy n="100" d="100"/>
        </p:scale>
        <p:origin x="196" y="-752"/>
      </p:cViewPr>
      <p:guideLst>
        <p:guide orient="horz" pos="2024"/>
        <p:guide pos="353"/>
        <p:guide pos="5887"/>
        <p:guide orient="horz" pos="1071"/>
        <p:guide pos="3596"/>
        <p:guide pos="3120"/>
        <p:guide orient="horz" pos="399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972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機能構成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品目/資材管理</c:v>
                </c:pt>
                <c:pt idx="1">
                  <c:v>受発注管理</c:v>
                </c:pt>
                <c:pt idx="2">
                  <c:v>在庫管理</c:v>
                </c:pt>
                <c:pt idx="3">
                  <c:v>顧客管理</c:v>
                </c:pt>
                <c:pt idx="4">
                  <c:v>支店/倉庫管理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10</c:v>
                </c:pt>
                <c:pt idx="2">
                  <c:v>30</c:v>
                </c:pt>
                <c:pt idx="3">
                  <c:v>30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44-4A9E-93F1-E0E2D38CAC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89666239"/>
        <c:axId val="1178499935"/>
      </c:barChart>
      <c:catAx>
        <c:axId val="11896662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8499935"/>
        <c:crosses val="autoZero"/>
        <c:auto val="1"/>
        <c:lblAlgn val="ctr"/>
        <c:lblOffset val="100"/>
        <c:noMultiLvlLbl val="0"/>
      </c:catAx>
      <c:valAx>
        <c:axId val="117849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89666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12919-0F05-4073-BBE1-218508FB6B83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2021-03-05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431E-C9A2-44F8-8E39-CF3CC92BAF3F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617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ADD886-A690-4A06-9653-BA76F7F32CB4}" type="datetimeFigureOut">
              <a:rPr lang="ko-KR" altLang="en-US" smtClean="0"/>
              <a:pPr/>
              <a:t>2021-03-05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DCC241A-DA85-4D30-B52E-52711F01C8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06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18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14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2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5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5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95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19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302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30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27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5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60387" y="6421666"/>
            <a:ext cx="2129068" cy="365125"/>
          </a:xfrm>
        </p:spPr>
        <p:txBody>
          <a:bodyPr anchor="t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692D6A83-073B-4079-840B-31E2A780A3AF}" type="datetime1">
              <a:rPr lang="ko-KR" altLang="en-US" smtClean="0"/>
              <a:t>2021-03-05</a:t>
            </a:fld>
            <a:endParaRPr lang="ko-KR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421666"/>
            <a:ext cx="3343275" cy="365125"/>
          </a:xfrm>
        </p:spPr>
        <p:txBody>
          <a:bodyPr anchor="t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4711" y="6421666"/>
            <a:ext cx="2120903" cy="365125"/>
          </a:xfrm>
        </p:spPr>
        <p:txBody>
          <a:bodyPr anchor="t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B42010CD-12E9-4091-8357-9D5CDF92974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718145"/>
          </a:xfrm>
        </p:spPr>
        <p:txBody>
          <a:bodyPr lIns="0" tIns="0" rIns="0" bIns="0" anchor="t">
            <a:spAutoFit/>
          </a:bodyPr>
          <a:lstStyle>
            <a:lvl1pPr>
              <a:lnSpc>
                <a:spcPts val="5600"/>
              </a:lnSpc>
              <a:defRPr sz="4000" b="1" spc="-3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8137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 userDrawn="1">
          <p15:clr>
            <a:srgbClr val="FBAE40"/>
          </p15:clr>
        </p15:guide>
        <p15:guide id="2" pos="5887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6545" y="6281509"/>
            <a:ext cx="2120903" cy="365125"/>
          </a:xfrm>
        </p:spPr>
        <p:txBody>
          <a:bodyPr lIns="0" tIns="0" rIns="0" bIns="0" anchor="t"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42010CD-12E9-4091-8357-9D5CDF92974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60388" y="6273800"/>
            <a:ext cx="2129068" cy="365125"/>
          </a:xfrm>
        </p:spPr>
        <p:txBody>
          <a:bodyPr lIns="0" tIns="0" rIns="0" bIns="0" anchor="t"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292C26B-E879-4A3B-BF86-EED9D1E27F73}" type="datetime1">
              <a:rPr lang="ko-KR" altLang="en-US" smtClean="0"/>
              <a:pPr/>
              <a:t>2021-03-05</a:t>
            </a:fld>
            <a:endParaRPr lang="ko-KR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281509"/>
            <a:ext cx="3343275" cy="365125"/>
          </a:xfrm>
        </p:spPr>
        <p:txBody>
          <a:bodyPr lIns="0" tIns="0" rIns="0" bIns="0" anchor="t"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02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87" userDrawn="1">
          <p15:clr>
            <a:srgbClr val="FBAE40"/>
          </p15:clr>
        </p15:guide>
        <p15:guide id="2" pos="35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pos="1351" userDrawn="1">
          <p15:clr>
            <a:srgbClr val="FBAE40"/>
          </p15:clr>
        </p15:guide>
        <p15:guide id="5" orient="horz" pos="39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25F54882-6A00-4A23-939B-2D2679338D74}" type="datetime1">
              <a:rPr lang="ko-KR" altLang="en-US" smtClean="0"/>
              <a:t>2021-03-05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3347EF1B-97DE-47A6-8B18-2DD3A106790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7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37.jpe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95832"/>
          </a:xfrm>
          <a:noFill/>
        </p:spPr>
        <p:txBody>
          <a:bodyPr wrap="square" lIns="0" tIns="0" rIns="0" bIns="0" anchor="t">
            <a:spAutoFit/>
          </a:bodyPr>
          <a:lstStyle/>
          <a:p>
            <a:r>
              <a:rPr lang="ja-JP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流通</a:t>
            </a:r>
            <a:r>
              <a:rPr lang="en-US" altLang="ko-KR" sz="4400" b="1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4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物流</a:t>
            </a:r>
            <a:r>
              <a:rPr lang="ko-KR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</a:t>
            </a:r>
            <a:r>
              <a:rPr lang="ko-KR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</a:t>
            </a:r>
            <a:r>
              <a:rPr lang="ko-KR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4400" b="1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顧客管理</a:t>
            </a:r>
            <a:endParaRPr lang="ko-KR" altLang="en-US" sz="4400" b="1" spc="-300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0388" y="298981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pc="-15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利用者マニュアル</a:t>
            </a:r>
            <a:endParaRPr lang="en-US" altLang="ko-KR" spc="-15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00225" y="4554388"/>
            <a:ext cx="2263775" cy="923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1.0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2021-03-02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Basic 6.0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Windows Server 2008 R2 or 2012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Server 2008 R2 or 2012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0388" y="5818962"/>
            <a:ext cx="2053447" cy="53675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キムジンソク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Jin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Seok Kim)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stark78@naver.com</a:t>
            </a:r>
            <a:endParaRPr lang="ko-KR" altLang="en-US" sz="800" dirty="0">
              <a:solidFill>
                <a:schemeClr val="bg1"/>
              </a:solidFill>
              <a:latin typeface="Yu Gothic" panose="020B0400000000000000" pitchFamily="34" charset="-128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https://github.com/JinSeokKim78/Projects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0388" y="4554388"/>
            <a:ext cx="1239837" cy="923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Version.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Programing Language.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 Server.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 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6812" y="6188294"/>
            <a:ext cx="3432175" cy="16741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本システムは、別途のデータベースサーバーの構築が必要です。</a:t>
            </a:r>
            <a:endParaRPr lang="en-US" altLang="ko-KR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355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品目管理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pic>
        <p:nvPicPr>
          <p:cNvPr id="205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681600" cy="45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大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中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小分類生成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大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中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小 別作成後、選択</a:t>
            </a:r>
            <a:r>
              <a:rPr lang="ko-KR" altLang="en-US" sz="1000" spc="-30" dirty="0">
                <a:latin typeface="Yu Gothic" panose="020B0400000000000000" pitchFamily="34" charset="-128"/>
              </a:rPr>
              <a:t> 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(Cursor) 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下位分類作成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大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 &gt; 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中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 &gt; 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小 順に入力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分類選択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spc="-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大</a:t>
            </a:r>
            <a:r>
              <a:rPr lang="en-US" altLang="ja-JP" sz="1100" b="1" spc="-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100" b="1" spc="-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中</a:t>
            </a:r>
            <a:r>
              <a:rPr lang="en-US" altLang="ja-JP" sz="1100" b="1" spc="-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100" b="1" spc="-3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小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行追加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7"/>
          <p:cNvSpPr/>
          <p:nvPr/>
        </p:nvSpPr>
        <p:spPr>
          <a:xfrm>
            <a:off x="7904165" y="402223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分類名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8856665" y="2606379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行選択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85163" y="439303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7"/>
          <p:cNvSpPr/>
          <p:nvPr/>
        </p:nvSpPr>
        <p:spPr>
          <a:xfrm>
            <a:off x="8856665" y="330401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238458" y="2977854"/>
            <a:ext cx="1" cy="32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47"/>
          <p:cNvSpPr/>
          <p:nvPr/>
        </p:nvSpPr>
        <p:spPr>
          <a:xfrm>
            <a:off x="7904161" y="472226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2057400" y="3024909"/>
            <a:ext cx="1543050" cy="613630"/>
          </a:xfrm>
          <a:prstGeom prst="homePlate">
            <a:avLst/>
          </a:prstGeom>
          <a:solidFill>
            <a:srgbClr val="F15C2A">
              <a:alpha val="24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野菜類</a:t>
            </a:r>
            <a:r>
              <a:rPr lang="ko-KR" altLang="en-US" sz="1100" b="1" dirty="0">
                <a:solidFill>
                  <a:schemeClr val="tx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基本野菜</a:t>
            </a:r>
            <a:endParaRPr lang="ko-KR" altLang="en-US" sz="1100" b="1" dirty="0">
              <a:solidFill>
                <a:schemeClr val="tx1"/>
              </a:solidFill>
              <a:latin typeface="Yu Gothic" panose="020B0400000000000000" pitchFamily="34" charset="-128"/>
            </a:endParaRPr>
          </a:p>
        </p:txBody>
      </p:sp>
      <p:sp>
        <p:nvSpPr>
          <p:cNvPr id="26" name="오각형 25"/>
          <p:cNvSpPr/>
          <p:nvPr/>
        </p:nvSpPr>
        <p:spPr>
          <a:xfrm>
            <a:off x="3903646" y="3046659"/>
            <a:ext cx="2133600" cy="613630"/>
          </a:xfrm>
          <a:prstGeom prst="homePlate">
            <a:avLst/>
          </a:prstGeom>
          <a:solidFill>
            <a:srgbClr val="F15C2A">
              <a:alpha val="24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野菜類</a:t>
            </a:r>
            <a:r>
              <a:rPr lang="ko-KR" altLang="en-US" sz="1100" b="1" dirty="0">
                <a:solidFill>
                  <a:schemeClr val="tx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基本野菜</a:t>
            </a:r>
            <a:r>
              <a:rPr lang="ko-KR" altLang="en-US" sz="1100" b="1" dirty="0">
                <a:solidFill>
                  <a:schemeClr val="tx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束野菜</a:t>
            </a:r>
            <a:endParaRPr lang="ko-KR" altLang="en-US" sz="1100" b="1" dirty="0">
              <a:solidFill>
                <a:schemeClr val="tx1"/>
              </a:solidFill>
              <a:latin typeface="Yu Gothic" panose="020B04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386" y="6010972"/>
            <a:ext cx="8555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&lt;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分類ダウンロード</a:t>
            </a:r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r>
              <a:rPr lang="ko-KR" altLang="en-US" sz="1000" spc="-30" dirty="0">
                <a:latin typeface="Yu Gothic" panose="020B0400000000000000" pitchFamily="34" charset="-128"/>
              </a:rPr>
              <a:t> 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各支店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倉庫で参照する基準分類体系生成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r>
              <a:rPr lang="ko-KR" altLang="en-US" sz="1000" spc="-30" dirty="0">
                <a:latin typeface="Yu Gothic" panose="020B0400000000000000" pitchFamily="34" charset="-128"/>
              </a:rPr>
              <a:t> 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商品分類ダウンロード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264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品目管理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387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pic>
        <p:nvPicPr>
          <p:cNvPr id="307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品目別積載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陳列位置連結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25" y="3105149"/>
            <a:ext cx="34956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24650" y="2295525"/>
            <a:ext cx="123825" cy="1238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5" name="직선 화살표 연결선 4"/>
          <p:cNvCxnSpPr>
            <a:stCxn id="2" idx="2"/>
          </p:cNvCxnSpPr>
          <p:nvPr/>
        </p:nvCxnSpPr>
        <p:spPr>
          <a:xfrm flipH="1">
            <a:off x="6562725" y="2419350"/>
            <a:ext cx="223838" cy="6857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52287" y="3105149"/>
            <a:ext cx="3490913" cy="2085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積載位置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object 47"/>
          <p:cNvSpPr/>
          <p:nvPr/>
        </p:nvSpPr>
        <p:spPr>
          <a:xfrm>
            <a:off x="8892659" y="2607037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商品選択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285963" y="4393038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47"/>
          <p:cNvSpPr/>
          <p:nvPr/>
        </p:nvSpPr>
        <p:spPr>
          <a:xfrm>
            <a:off x="7904170" y="543367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285964" y="5098667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47"/>
          <p:cNvSpPr/>
          <p:nvPr/>
        </p:nvSpPr>
        <p:spPr>
          <a:xfrm>
            <a:off x="7904165" y="472226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ダブルクリック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ポップアップボタン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0386" y="6010972"/>
            <a:ext cx="855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&lt;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積載位置登録</a:t>
            </a:r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r>
              <a:rPr lang="ko-KR" altLang="en-US" sz="1000" spc="-30" dirty="0">
                <a:latin typeface="Yu Gothic" panose="020B0400000000000000" pitchFamily="34" charset="-128"/>
              </a:rPr>
              <a:t> 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商品別に連結される積載位置を生成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27" name="object 47"/>
          <p:cNvSpPr/>
          <p:nvPr/>
        </p:nvSpPr>
        <p:spPr>
          <a:xfrm>
            <a:off x="8894771" y="3318391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Del </a:t>
            </a:r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ボタン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object 47"/>
          <p:cNvSpPr/>
          <p:nvPr/>
        </p:nvSpPr>
        <p:spPr>
          <a:xfrm>
            <a:off x="8894771" y="402020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連結解除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9276564" y="2977255"/>
            <a:ext cx="2" cy="3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276565" y="3690317"/>
            <a:ext cx="1" cy="32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品目管理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118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バーコード管理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pic>
        <p:nvPicPr>
          <p:cNvPr id="205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575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出力するバーコード様式の生成・修正</a:t>
            </a:r>
            <a:endParaRPr lang="en-US" altLang="ja-JP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商品選択、出力枚数入力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バーコード出力様式作成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選択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プリンター・出力項目確認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プレビュー最終確認後、印刷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9" y="4057649"/>
            <a:ext cx="2103888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76850" y="4057649"/>
            <a:ext cx="704850" cy="22860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9" name="직선 화살표 연결선 8"/>
          <p:cNvCxnSpPr>
            <a:endCxn id="10" idx="3"/>
          </p:cNvCxnSpPr>
          <p:nvPr/>
        </p:nvCxnSpPr>
        <p:spPr>
          <a:xfrm flipH="1">
            <a:off x="4861378" y="4171949"/>
            <a:ext cx="415472" cy="4810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757490" y="4057649"/>
            <a:ext cx="2103888" cy="119062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商品名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入力照会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商品選択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一括登録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85963" y="4393038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ポップアップ</a:t>
            </a:r>
            <a:endParaRPr lang="en-US" altLang="ja-JP" sz="1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jsk\Desktop\캡처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95" y="2221404"/>
            <a:ext cx="2310161" cy="15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9394" y="2209181"/>
            <a:ext cx="2310161" cy="156063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7969" y="1876857"/>
            <a:ext cx="1216605" cy="11430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  <a:latin typeface="+mn-ea"/>
              </a:rPr>
              <a:t>테스트</a:t>
            </a:r>
          </a:p>
        </p:txBody>
      </p:sp>
      <p:cxnSp>
        <p:nvCxnSpPr>
          <p:cNvPr id="27" name="직선 화살표 연결선 26"/>
          <p:cNvCxnSpPr>
            <a:stCxn id="26" idx="2"/>
          </p:cNvCxnSpPr>
          <p:nvPr/>
        </p:nvCxnSpPr>
        <p:spPr>
          <a:xfrm>
            <a:off x="1706272" y="1991157"/>
            <a:ext cx="122528" cy="2084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7"/>
          <p:cNvSpPr/>
          <p:nvPr/>
        </p:nvSpPr>
        <p:spPr>
          <a:xfrm>
            <a:off x="7904170" y="4730991"/>
            <a:ext cx="763587" cy="355358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出力様式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77812" y="1960394"/>
            <a:ext cx="1751463" cy="14672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57490" y="1657472"/>
            <a:ext cx="319086" cy="161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73" y="5082192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47"/>
          <p:cNvSpPr/>
          <p:nvPr/>
        </p:nvSpPr>
        <p:spPr>
          <a:xfrm>
            <a:off x="7904175" y="5420947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印刷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14618" y="4902441"/>
            <a:ext cx="1334164" cy="232091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項目別位置移動可能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43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564531" cy="424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仕入発注書登録内訳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814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3.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発注管理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118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43" y="1447799"/>
            <a:ext cx="24584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業者別仕入れ発注書作成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品目別数量・伝達事項入力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業者別作成済発注書出力提供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85963" y="440256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7"/>
          <p:cNvSpPr/>
          <p:nvPr/>
        </p:nvSpPr>
        <p:spPr>
          <a:xfrm>
            <a:off x="7904165" y="473179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業者選択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7"/>
          <p:cNvSpPr/>
          <p:nvPr/>
        </p:nvSpPr>
        <p:spPr>
          <a:xfrm>
            <a:off x="7904160" y="5423753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発注書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0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498" y="3331724"/>
            <a:ext cx="2667053" cy="25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5200650" y="1895906"/>
            <a:ext cx="463901" cy="22860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41" name="직선 화살표 연결선 40"/>
          <p:cNvCxnSpPr>
            <a:stCxn id="40" idx="2"/>
            <a:endCxn id="42" idx="0"/>
          </p:cNvCxnSpPr>
          <p:nvPr/>
        </p:nvCxnSpPr>
        <p:spPr>
          <a:xfrm flipH="1">
            <a:off x="4331024" y="2124507"/>
            <a:ext cx="1101577" cy="11976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997497" y="3322198"/>
            <a:ext cx="2667053" cy="255819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85975" y="2010206"/>
            <a:ext cx="1495425" cy="13378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0076" y="2147946"/>
            <a:ext cx="1295400" cy="26961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92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3.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発注管理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5581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仕入発注書登録内訳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業者別に作成された発注書確認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日付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商品別詳細情報確認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発注書再出力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期間選択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業者選択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62846" y="1658468"/>
            <a:ext cx="253274" cy="14593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7440" y="2412205"/>
            <a:ext cx="1640459" cy="1256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7665" y="3051230"/>
            <a:ext cx="4764660" cy="14593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0398" y="1857374"/>
            <a:ext cx="933228" cy="1256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41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423467" cy="8649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仕入先管理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仕入先別支払管理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4-4.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未払金支払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887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4</a:t>
            </a:r>
            <a:r>
              <a:rPr lang="en-US" altLang="ja-JP" sz="800" dirty="0">
                <a:solidFill>
                  <a:srgbClr val="F15C2A"/>
                </a:solidFill>
                <a:latin typeface="+mn-ea"/>
              </a:rPr>
              <a:t>.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仕入管理</a:t>
            </a:r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9089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+mn-ea"/>
              </a:rPr>
              <a:t>仕入先管理</a:t>
            </a:r>
            <a:r>
              <a:rPr lang="ko-KR" altLang="en-US" sz="1400" b="1" spc="-50" dirty="0">
                <a:solidFill>
                  <a:srgbClr val="F15C2A"/>
                </a:solidFill>
                <a:latin typeface="+mn-ea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仕入業者登録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修正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削除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基本管理項目入力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代表者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事業者番号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業態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業種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代表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携帯電話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住所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担当者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決済銀行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預金主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口座番号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34452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object 47"/>
          <p:cNvSpPr/>
          <p:nvPr/>
        </p:nvSpPr>
        <p:spPr>
          <a:xfrm>
            <a:off x="7904169" y="41460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8073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8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8285963" y="4526388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7"/>
          <p:cNvSpPr/>
          <p:nvPr/>
        </p:nvSpPr>
        <p:spPr>
          <a:xfrm>
            <a:off x="7904165" y="485561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123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26" y="3093213"/>
            <a:ext cx="2425521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16696" y="3078630"/>
            <a:ext cx="239548" cy="13635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20" idx="2"/>
            <a:endCxn id="22" idx="3"/>
          </p:cNvCxnSpPr>
          <p:nvPr/>
        </p:nvCxnSpPr>
        <p:spPr>
          <a:xfrm flipH="1">
            <a:off x="3433948" y="3214984"/>
            <a:ext cx="1602522" cy="1199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08428" y="3074163"/>
            <a:ext cx="2425520" cy="26812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72436" y="3714750"/>
            <a:ext cx="785563" cy="26927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8904" y="2695162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ポータルサイト</a:t>
            </a:r>
            <a:r>
              <a:rPr lang="en-US" altLang="ja-JP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API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仕様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新郵便番号に合わせて変更必要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31133" y="3490734"/>
            <a:ext cx="785563" cy="33368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31133" y="2562133"/>
            <a:ext cx="785563" cy="40966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0315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4.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仕入管理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7325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仕入登録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pic>
        <p:nvPicPr>
          <p:cNvPr id="614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業者別仕入処理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品目別数量・参考事項入力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在庫入庫処理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掛売・現金支払処理可能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285963" y="440256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47"/>
          <p:cNvSpPr/>
          <p:nvPr/>
        </p:nvSpPr>
        <p:spPr>
          <a:xfrm>
            <a:off x="7904165" y="473179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業者選択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930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47"/>
          <p:cNvSpPr/>
          <p:nvPr/>
        </p:nvSpPr>
        <p:spPr>
          <a:xfrm>
            <a:off x="7904160" y="537612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仕入伝票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6161" y="1642242"/>
            <a:ext cx="307391" cy="1765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2536" y="2333840"/>
            <a:ext cx="1158364" cy="14593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05754" y="3436654"/>
            <a:ext cx="5357046" cy="27899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9765" y="2260871"/>
            <a:ext cx="1095685" cy="2727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376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4.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仕入管理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384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仕入先別支払内訳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未払金支払内訳確認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日付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取引先別支払内訳照会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支払内訳確認・修正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削除可能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修正・削除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支払内訳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873754"/>
            <a:ext cx="3062287" cy="19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712494" y="1857806"/>
            <a:ext cx="507206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19" name="직선 화살표 연결선 18"/>
          <p:cNvCxnSpPr>
            <a:stCxn id="18" idx="2"/>
            <a:endCxn id="7172" idx="0"/>
          </p:cNvCxnSpPr>
          <p:nvPr/>
        </p:nvCxnSpPr>
        <p:spPr>
          <a:xfrm flipH="1">
            <a:off x="3679032" y="2007795"/>
            <a:ext cx="1287065" cy="8659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147887" y="2873754"/>
            <a:ext cx="3062288" cy="193354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57800" y="1860217"/>
            <a:ext cx="524527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88230" y="1860217"/>
            <a:ext cx="3178969" cy="140464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089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560387" y="694371"/>
            <a:ext cx="1477963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目次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9164" y="829313"/>
            <a:ext cx="1104470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AutoNum type="arabicPeriod"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Introduction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55397" y="1075896"/>
            <a:ext cx="1667123" cy="5228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1-1. 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紹介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1-2. 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どのような機能があるのか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1-3. 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メニューの構成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09164" y="2609897"/>
            <a:ext cx="846386" cy="199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Font typeface="+mj-lt"/>
              <a:buAutoNum type="arabicPeriod" startAt="4"/>
            </a:pPr>
            <a:r>
              <a:rPr lang="ja-JP" altLang="en-US" sz="1200" b="1" dirty="0">
                <a:solidFill>
                  <a:schemeClr val="bg1"/>
                </a:solidFill>
                <a:latin typeface="+mn-ea"/>
              </a:rPr>
              <a:t>仕入管理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40184" y="2853269"/>
            <a:ext cx="1165384" cy="7076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仕入先管理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仕入先別支払管理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4-4.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未払金支払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46536" y="829313"/>
            <a:ext cx="846386" cy="20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Font typeface="+mj-lt"/>
              <a:buAutoNum type="arabicPeriod" startAt="2"/>
            </a:pPr>
            <a:r>
              <a:rPr lang="ja-JP" altLang="en-US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品目管理</a:t>
            </a:r>
            <a:endParaRPr lang="ko-KR" altLang="en-US" sz="1200" b="1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92769" y="1074252"/>
            <a:ext cx="1049967" cy="887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基本情報管理</a:t>
            </a:r>
            <a:endParaRPr lang="en-US" altLang="ko-KR" sz="9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行事管理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2-4.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積載位置管理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2-5.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バーコード管理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98391" y="1075896"/>
            <a:ext cx="1280800" cy="3475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仕入発注書登録内訳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67371" y="829313"/>
            <a:ext cx="846386" cy="20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Font typeface="+mj-lt"/>
              <a:buAutoNum type="arabicPeriod" startAt="3"/>
            </a:pPr>
            <a:r>
              <a:rPr lang="ja-JP" altLang="en-US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発注管理</a:t>
            </a:r>
            <a:endParaRPr lang="en-US" altLang="ko-KR" sz="1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6536" y="2609896"/>
            <a:ext cx="790281" cy="20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5. </a:t>
            </a:r>
            <a:r>
              <a:rPr lang="ja-JP" altLang="en-US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endParaRPr lang="en-US" altLang="ko-KR" sz="1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556" y="2853268"/>
            <a:ext cx="1173398" cy="1061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販売先管理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売上登録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販売先別集金内訳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5-4.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未収金決済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5-5.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5-6.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取引明細書発行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67371" y="2609897"/>
            <a:ext cx="798295" cy="199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ja-JP" altLang="en-US" sz="1200" b="1" dirty="0">
                <a:solidFill>
                  <a:schemeClr val="bg1"/>
                </a:solidFill>
                <a:latin typeface="+mn-ea"/>
              </a:rPr>
              <a:t>精算管理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8391" y="2853269"/>
            <a:ext cx="724557" cy="527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日別精算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出納内訳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9164" y="4895156"/>
            <a:ext cx="798295" cy="199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7. </a:t>
            </a:r>
            <a:r>
              <a:rPr lang="ja-JP" altLang="en-US" sz="1200" b="1" dirty="0">
                <a:solidFill>
                  <a:schemeClr val="bg1"/>
                </a:solidFill>
                <a:latin typeface="+mn-ea"/>
              </a:rPr>
              <a:t>在庫管理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0184" y="5138528"/>
            <a:ext cx="1057982" cy="1062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期間別受払状況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在庫棚卸準備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在庫棚卸登録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7-4.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在庫棚卸確定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7-5.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在庫棚卸状況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7-6.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月別精算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46536" y="4895156"/>
            <a:ext cx="790281" cy="20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8. </a:t>
            </a:r>
            <a:r>
              <a:rPr lang="ja-JP" altLang="en-US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endParaRPr lang="en-US" altLang="ko-KR" sz="1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77556" y="5138528"/>
            <a:ext cx="1396216" cy="527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商品管理</a:t>
            </a:r>
            <a:endParaRPr lang="ko-KR" altLang="en-US" sz="9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商品分類ダウンロード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67370" y="4895156"/>
            <a:ext cx="1098058" cy="20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12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12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8390" y="5138528"/>
            <a:ext cx="1718419" cy="8824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9-1.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権限登録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9-2.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社員管理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9-3.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endParaRPr lang="en-US" altLang="ko-KR" sz="9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9-4.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別添</a:t>
            </a: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9-5. 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別添</a:t>
            </a:r>
            <a:r>
              <a:rPr lang="en-US" altLang="ko-KR" sz="9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110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4.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仕入管理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910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未払金支払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未払金支払処理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未払金残額確認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決済方法別混合支払処理可能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業者照会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残額確認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支払確定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決済方法別金額入力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799"/>
            <a:ext cx="58102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95148" y="1736392"/>
            <a:ext cx="1753252" cy="46388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80523" y="2572552"/>
            <a:ext cx="1124602" cy="23194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71561" y="2799111"/>
            <a:ext cx="908961" cy="113471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80523" y="3933824"/>
            <a:ext cx="1124602" cy="23194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3071" y="1743100"/>
            <a:ext cx="3697004" cy="23418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181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423467" cy="1305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販売先管理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売上登録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販売先別入金内訳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5-4.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未収金決済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5-5.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5-6.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取引明細書発行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625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5.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営業管理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9024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顧客情報登録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修正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削除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基本管理項目入力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代表者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事業者番号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業態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業種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代表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携帯電話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住所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担当者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ポイント残額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ポイント付与可否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</a:rPr>
              <a:t>掛売許容可否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SMS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受信可否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</a:rPr>
              <a:t>計算書発行可否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9219" name="Picture 3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456467" y="1874166"/>
            <a:ext cx="42948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80567" y="3458753"/>
            <a:ext cx="73428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80567" y="3828998"/>
            <a:ext cx="73428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52217" y="3342783"/>
            <a:ext cx="722377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52217" y="3592103"/>
            <a:ext cx="722377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52217" y="3828998"/>
            <a:ext cx="722377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80567" y="2382428"/>
            <a:ext cx="734283" cy="50571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8495" y="2523401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販売先・個人会員選択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21" name="직선 화살표 연결선 20"/>
          <p:cNvCxnSpPr>
            <a:stCxn id="23" idx="2"/>
            <a:endCxn id="20" idx="0"/>
          </p:cNvCxnSpPr>
          <p:nvPr/>
        </p:nvCxnSpPr>
        <p:spPr>
          <a:xfrm>
            <a:off x="1671209" y="1990136"/>
            <a:ext cx="145647" cy="5332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782947" y="4305248"/>
            <a:ext cx="73190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object 47"/>
          <p:cNvSpPr/>
          <p:nvPr/>
        </p:nvSpPr>
        <p:spPr>
          <a:xfrm>
            <a:off x="7904163" y="391197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object 47"/>
          <p:cNvSpPr/>
          <p:nvPr/>
        </p:nvSpPr>
        <p:spPr>
          <a:xfrm>
            <a:off x="7904169" y="461278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285956" y="427403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8285963" y="499311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47"/>
          <p:cNvSpPr/>
          <p:nvPr/>
        </p:nvSpPr>
        <p:spPr>
          <a:xfrm>
            <a:off x="7904165" y="532234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4978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5.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営業管理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7373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売上登録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30044" y="1447799"/>
            <a:ext cx="250610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顧客別売上処理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品目別数量・参考事項入力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在庫出庫処理</a:t>
            </a:r>
            <a:endParaRPr lang="en-US" altLang="ja-JP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掛売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現金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カード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割引入金処理可能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4261" y="1642242"/>
            <a:ext cx="307391" cy="1765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09824" y="2352674"/>
            <a:ext cx="1014413" cy="12710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59769" y="3455194"/>
            <a:ext cx="5255420" cy="2428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290" y="2260871"/>
            <a:ext cx="1209985" cy="2727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4090" y="2187925"/>
            <a:ext cx="1259991" cy="2727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285963" y="440256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47"/>
          <p:cNvSpPr/>
          <p:nvPr/>
        </p:nvSpPr>
        <p:spPr>
          <a:xfrm>
            <a:off x="7904165" y="473179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顧客選択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6" y="36930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0" y="537612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販売伝票</a:t>
            </a:r>
            <a:r>
              <a:rPr lang="ko-KR" altLang="en-US" sz="1100" b="1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56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5.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営業管理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384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販売先別入金内訳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未払金入金内訳確認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日付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取引先別入金内訳照会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入金内訳確認・修正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削除可能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26" y="1874445"/>
            <a:ext cx="477978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2052" name="Picture 4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31" y="2947543"/>
            <a:ext cx="2795587" cy="23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>
            <a:stCxn id="18" idx="2"/>
            <a:endCxn id="2052" idx="0"/>
          </p:cNvCxnSpPr>
          <p:nvPr/>
        </p:nvCxnSpPr>
        <p:spPr>
          <a:xfrm flipH="1">
            <a:off x="4369125" y="2024434"/>
            <a:ext cx="1708690" cy="9231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971331" y="2938017"/>
            <a:ext cx="2795587" cy="238069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73984" y="1876856"/>
            <a:ext cx="476843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69395" y="1874445"/>
            <a:ext cx="1807155" cy="24963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47"/>
          <p:cNvSpPr/>
          <p:nvPr/>
        </p:nvSpPr>
        <p:spPr>
          <a:xfrm>
            <a:off x="7904169" y="401271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修正・削除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2" name="object 47"/>
          <p:cNvSpPr/>
          <p:nvPr/>
        </p:nvSpPr>
        <p:spPr>
          <a:xfrm>
            <a:off x="7904162" y="330517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入金内訳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確認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8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5333129" cy="45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5.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営業管理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910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未収金決済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未収金入金処理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未収金残額確認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決済方法別混合入金処理可能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41477" y="1672008"/>
            <a:ext cx="1659248" cy="46388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36392" y="2592621"/>
            <a:ext cx="1022365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7906" y="2818161"/>
            <a:ext cx="908961" cy="624874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93542" y="3935646"/>
            <a:ext cx="1022365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26867" y="3452560"/>
            <a:ext cx="1022365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32456" y="2592620"/>
            <a:ext cx="908961" cy="43511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4603" y="1702619"/>
            <a:ext cx="3431622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顧客照会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残額確認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入金確定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4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決済方法別金額入力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5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5.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営業管理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56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前月税金計算書発行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課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免税供給価格・付加税額確認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前月・当月決済処理内訳確認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顧客別最終計算書発行分確認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期間選択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1271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発行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0517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発行分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内訳確認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flipV="1">
            <a:off x="983917" y="1866900"/>
            <a:ext cx="921083" cy="1330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5479717" y="2445129"/>
            <a:ext cx="1753958" cy="1330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4099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3510798"/>
            <a:ext cx="7415213" cy="7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 flipV="1">
            <a:off x="688642" y="3597792"/>
            <a:ext cx="6836108" cy="64363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flipV="1">
            <a:off x="4451017" y="1857375"/>
            <a:ext cx="273383" cy="1330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24400" y="1081951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+mn-ea"/>
              </a:rPr>
              <a:t>電子税金計算書</a:t>
            </a:r>
            <a:r>
              <a:rPr lang="ko-KR" altLang="en-US" sz="1000" dirty="0">
                <a:solidFill>
                  <a:srgbClr val="EE5D28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5D28"/>
                </a:solidFill>
                <a:latin typeface="+mn-ea"/>
              </a:rPr>
              <a:t>API </a:t>
            </a:r>
            <a:r>
              <a:rPr lang="ja-JP" altLang="en-US" sz="1000" dirty="0">
                <a:solidFill>
                  <a:srgbClr val="EE5D28"/>
                </a:solidFill>
                <a:latin typeface="+mn-ea"/>
              </a:rPr>
              <a:t>連動必要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00624" y="2604364"/>
            <a:ext cx="2242575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免</a:t>
            </a:r>
            <a:r>
              <a:rPr lang="en-US" altLang="ja-JP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課税区分最終計算書発行分確認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4399" y="4241424"/>
            <a:ext cx="2970863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前月</a:t>
            </a:r>
            <a:r>
              <a:rPr lang="en-US" altLang="ja-JP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当月決済方法別の決済内訳と最終残額確認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339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5.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営業管理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487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取引明細書発行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顧客別売上取引明細書発行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期間別総金額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商品別金額確認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0517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内訳確認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flipV="1">
            <a:off x="2720637" y="1886380"/>
            <a:ext cx="1153188" cy="2276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623915" y="4324081"/>
            <a:ext cx="4910109" cy="39079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4009125" y="1886380"/>
            <a:ext cx="915300" cy="2276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5123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99" y="2553005"/>
            <a:ext cx="2255992" cy="21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/>
          <p:cNvCxnSpPr>
            <a:stCxn id="21" idx="0"/>
            <a:endCxn id="5123" idx="0"/>
          </p:cNvCxnSpPr>
          <p:nvPr/>
        </p:nvCxnSpPr>
        <p:spPr>
          <a:xfrm flipH="1">
            <a:off x="3641695" y="2114013"/>
            <a:ext cx="825080" cy="4389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513700" y="2553005"/>
            <a:ext cx="2255992" cy="216187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1534" y="4728059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商品別詳細内訳入力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1069395" y="1886378"/>
            <a:ext cx="1088018" cy="11381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94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859210" cy="6449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日別精算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出納内訳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42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6.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精算管理</a:t>
            </a:r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日別精算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ログインアカウント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グループ別 日精算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アカウント別精算後、グループ別最終精算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決済方法別、金額別課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不足金確認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期間別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会計係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会計係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Yu Gothic" panose="020B0400000000000000" pitchFamily="34" charset="-128"/>
              </a:rPr>
              <a:t>選択</a:t>
            </a:r>
            <a:r>
              <a:rPr lang="en-US" altLang="ko-KR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Yu Gothic" panose="020B0400000000000000" pitchFamily="34" charset="-128"/>
              </a:rPr>
              <a:t>確認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930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V="1">
            <a:off x="2247000" y="1885843"/>
            <a:ext cx="915300" cy="2276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58970" y="4676668"/>
            <a:ext cx="915300" cy="11381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2921145" y="4023724"/>
            <a:ext cx="2803380" cy="116312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1779660" y="4038493"/>
            <a:ext cx="944040" cy="10573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4397317"/>
            <a:ext cx="7" cy="349643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flipV="1">
            <a:off x="816120" y="2312193"/>
            <a:ext cx="174480" cy="51134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object 47"/>
          <p:cNvSpPr/>
          <p:nvPr/>
        </p:nvSpPr>
        <p:spPr>
          <a:xfrm>
            <a:off x="7904169" y="4767208"/>
            <a:ext cx="763587" cy="48162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PCID(</a:t>
            </a:r>
            <a:r>
              <a:rPr lang="ja-JP" altLang="en-US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グループ</a:t>
            </a:r>
            <a:r>
              <a:rPr lang="en-US" altLang="ko-KR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algn="ctr"/>
            <a:r>
              <a:rPr lang="ja-JP" altLang="en-US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</a:t>
            </a:r>
            <a:endParaRPr lang="en-US" altLang="ko-KR" sz="1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object 47"/>
          <p:cNvSpPr/>
          <p:nvPr/>
        </p:nvSpPr>
        <p:spPr>
          <a:xfrm>
            <a:off x="7895202" y="5518337"/>
            <a:ext cx="763587" cy="48162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PCID(</a:t>
            </a:r>
            <a:r>
              <a:rPr lang="ja-JP" altLang="en-US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グループ</a:t>
            </a:r>
            <a:r>
              <a:rPr lang="en-US" altLang="ko-KR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algn="ctr"/>
            <a:r>
              <a:rPr lang="ja-JP" altLang="en-US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</a:t>
            </a:r>
            <a:endParaRPr lang="en-US" altLang="ko-KR" sz="1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92634" y="5253311"/>
            <a:ext cx="7" cy="262692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flipV="1">
            <a:off x="1008750" y="1880005"/>
            <a:ext cx="946256" cy="11381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608950" y="2147886"/>
            <a:ext cx="674543" cy="12620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00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61720"/>
          </a:xfrm>
        </p:spPr>
        <p:txBody>
          <a:bodyPr/>
          <a:lstStyle/>
          <a:p>
            <a:r>
              <a:rPr lang="en-US" altLang="ko-KR" spc="-150" dirty="0">
                <a:solidFill>
                  <a:schemeClr val="bg1"/>
                </a:solidFill>
              </a:rPr>
              <a:t>Introduction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388" y="2486226"/>
            <a:ext cx="2027799" cy="6449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1-1. 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紹介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1-2. 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どのような機能があるのか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1-3. 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メニューの構成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2929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その他出入金用途アカウント項目管理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日別精算時、同時に精算される。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支出・収入区分後、アカウント項目作成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6641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3993662"/>
            <a:ext cx="763587" cy="37820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用途名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295648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アカウント区分選択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549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6989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4370556"/>
            <a:ext cx="7" cy="317857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7"/>
          <p:cNvSpPr/>
          <p:nvPr/>
        </p:nvSpPr>
        <p:spPr>
          <a:xfrm>
            <a:off x="7904160" y="5385653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1456425" y="2008345"/>
            <a:ext cx="1391550" cy="26896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288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860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出納内訳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その他出入金登録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期間別登録内訳確認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出納登録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Tab</a:t>
            </a:r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708037"/>
            <a:ext cx="763587" cy="37820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金額入力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14698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43692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54228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5084931"/>
            <a:ext cx="7" cy="317857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47"/>
          <p:cNvSpPr/>
          <p:nvPr/>
        </p:nvSpPr>
        <p:spPr>
          <a:xfrm>
            <a:off x="8847135" y="2605499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flipV="1">
            <a:off x="1069395" y="2336963"/>
            <a:ext cx="1391550" cy="1344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2" y="2877010"/>
            <a:ext cx="5424487" cy="106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flipV="1">
            <a:off x="640770" y="2025437"/>
            <a:ext cx="349830" cy="1479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09841" y="2877010"/>
            <a:ext cx="5424487" cy="106418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9" name="꺾인 연결선 8"/>
          <p:cNvCxnSpPr>
            <a:stCxn id="19" idx="0"/>
            <a:endCxn id="21" idx="1"/>
          </p:cNvCxnSpPr>
          <p:nvPr/>
        </p:nvCxnSpPr>
        <p:spPr>
          <a:xfrm rot="16200000" flipH="1">
            <a:off x="244896" y="2744159"/>
            <a:ext cx="1235735" cy="9415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47"/>
          <p:cNvSpPr/>
          <p:nvPr/>
        </p:nvSpPr>
        <p:spPr>
          <a:xfrm>
            <a:off x="7904159" y="4007874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アカウントコード選択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285962" y="366712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79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282402" cy="13051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期間別受払状況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在庫棚卸準備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在庫棚卸登録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7-4.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在庫棚卸確定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7-5.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在庫棚卸状況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7-6.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月別精算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724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7.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在庫管理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118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期間別受払状況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期間別出入庫状況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在庫棚卸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調整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廃棄内訳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伝票別詳細内訳確認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商品別現在庫状況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68" y="3315936"/>
            <a:ext cx="6216132" cy="17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期間選択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商品別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内訳確認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963187" y="2145895"/>
            <a:ext cx="257431" cy="1344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7068" y="3324810"/>
            <a:ext cx="6216132" cy="17791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5" name="꺾인 연결선 34"/>
          <p:cNvCxnSpPr>
            <a:stCxn id="29" idx="0"/>
            <a:endCxn id="2051" idx="0"/>
          </p:cNvCxnSpPr>
          <p:nvPr/>
        </p:nvCxnSpPr>
        <p:spPr>
          <a:xfrm rot="16200000" flipH="1">
            <a:off x="2095740" y="1276542"/>
            <a:ext cx="1035556" cy="304323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135134" y="2951191"/>
            <a:ext cx="2481566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商品別 ダブルクリック</a:t>
            </a:r>
            <a:r>
              <a:rPr lang="ko-KR" altLang="en-US" sz="1000" dirty="0">
                <a:solidFill>
                  <a:srgbClr val="EE5D28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詳細内訳確認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1027068" y="1862219"/>
            <a:ext cx="999376" cy="1344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051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7.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在庫管理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387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在庫棚卸準備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現在庫把握のための在庫棚卸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全ての進行中の取引を必ず終了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棚卸中在庫移動不可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332142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棚卸開始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07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47"/>
          <p:cNvSpPr/>
          <p:nvPr/>
        </p:nvSpPr>
        <p:spPr>
          <a:xfrm>
            <a:off x="7904159" y="402357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棚卸終了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90753" y="2030438"/>
            <a:ext cx="1804822" cy="1479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905039" y="2390775"/>
            <a:ext cx="1776248" cy="22295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1" name="object 47"/>
          <p:cNvSpPr/>
          <p:nvPr/>
        </p:nvSpPr>
        <p:spPr>
          <a:xfrm>
            <a:off x="7904163" y="2612141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棚卸日指定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48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7.</a:t>
            </a:r>
            <a:r>
              <a:rPr lang="ko-KR" altLang="en-US" sz="800" dirty="0">
                <a:solidFill>
                  <a:srgbClr val="F15C2A"/>
                </a:solidFill>
                <a:latin typeface="+mn-ea"/>
              </a:rPr>
              <a:t>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在庫管理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88" y="745783"/>
            <a:ext cx="22442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在庫棚卸登録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確定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内訳照会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420788" y="1447800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459263" y="1447799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jsk\Desktop\캡처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flipV="1">
            <a:off x="655009" y="1864518"/>
            <a:ext cx="90322" cy="14525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569448" y="1528762"/>
            <a:ext cx="154451" cy="7262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2722099" y="1862136"/>
            <a:ext cx="197314" cy="16192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flipV="1">
            <a:off x="596750" y="1922860"/>
            <a:ext cx="53497" cy="8691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7178" y="3470606"/>
            <a:ext cx="2674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+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ボタンクリック時、セット商品を確認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バラ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セット別棚卸数量入力可能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棚卸で確認できた在庫数量入力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保存時、確定段階へ移動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削除時、確定段階までキャンセル処理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099" name="Picture 3" descr="C:\Users\jsk\Desktop\캡처.JP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00" y="1447799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08444" y="3470606"/>
            <a:ext cx="257595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照会時、棚卸登録された商品情報確認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入力された棚卸数量に合わせて現在庫自動調整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変更が必要な場合手動調整可能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保存時、帳簿在庫反映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4005592" y="1528762"/>
            <a:ext cx="121114" cy="7262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5362905" y="1809750"/>
            <a:ext cx="837870" cy="15656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4100" name="Picture 4" descr="C:\Users\jsk\Desktop\캡처.JP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144720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 flipV="1">
            <a:off x="8410906" y="1830290"/>
            <a:ext cx="871863" cy="15656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18719" y="3470606"/>
            <a:ext cx="2575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棚卸履歴確認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97125" y="5599141"/>
            <a:ext cx="4899750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PDA/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エクセル等、様々なインターフェイスに適用できるように実装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(PDA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は別途の開発が必要</a:t>
            </a:r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ko-KR" altLang="en-US" sz="1000" dirty="0">
              <a:solidFill>
                <a:srgbClr val="EE5D28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8429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7.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在庫管理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月別精算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月精算を通して、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仕入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販売先別取引残額と商品別現在庫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を精算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把し、繰越される年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月の基本情報を生成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精算登録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object 47"/>
          <p:cNvSpPr/>
          <p:nvPr/>
        </p:nvSpPr>
        <p:spPr>
          <a:xfrm>
            <a:off x="7904159" y="325205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キャンセル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12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flipV="1">
            <a:off x="890751" y="2027837"/>
            <a:ext cx="1080923" cy="13981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890751" y="2402521"/>
            <a:ext cx="804700" cy="19500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11185" y="2289077"/>
            <a:ext cx="2484740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最終繰越は現在精算処理する対象年</a:t>
            </a:r>
            <a:r>
              <a:rPr lang="en-US" altLang="ja-JP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月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5" name="직선 화살표 연결선 14"/>
          <p:cNvCxnSpPr>
            <a:stCxn id="12" idx="3"/>
            <a:endCxn id="14" idx="1"/>
          </p:cNvCxnSpPr>
          <p:nvPr/>
        </p:nvCxnSpPr>
        <p:spPr>
          <a:xfrm>
            <a:off x="1971674" y="2097745"/>
            <a:ext cx="1039511" cy="373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01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705595" cy="6449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商品管理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8-3.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商品分類ダウンロード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9809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8.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総合管理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659163" y="1431131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2845" y="4775530"/>
            <a:ext cx="49373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新規品目生成</a:t>
            </a:r>
            <a:endParaRPr lang="en-US" altLang="ja-JP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商品区分に従うバーコード生成</a:t>
            </a:r>
            <a:r>
              <a:rPr lang="ko-KR" altLang="en-US" sz="1000" spc="-30" dirty="0">
                <a:latin typeface="Yu Gothic" panose="020B0400000000000000" pitchFamily="34" charset="-128"/>
              </a:rPr>
              <a:t> 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自社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一般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はかり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..)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一般の場合、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流通標準コード</a:t>
            </a:r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EAN-13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の基準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に従って、有効性可否をチェックします。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倉庫別品目情報収集後確認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倉庫へ品目情報一括配布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146" name="Picture 2" descr="C:\Users\jsk\Desktop\캡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31131"/>
            <a:ext cx="4937302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V="1">
            <a:off x="3138802" y="3378117"/>
            <a:ext cx="2361346" cy="78430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3138802" y="1863642"/>
            <a:ext cx="2361346" cy="49855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614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1440142"/>
            <a:ext cx="3567022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 flipV="1">
            <a:off x="3379714" y="1714499"/>
            <a:ext cx="325511" cy="8949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29" name="직선 화살표 연결선 28"/>
          <p:cNvCxnSpPr>
            <a:stCxn id="28" idx="3"/>
            <a:endCxn id="6147" idx="1"/>
          </p:cNvCxnSpPr>
          <p:nvPr/>
        </p:nvCxnSpPr>
        <p:spPr>
          <a:xfrm>
            <a:off x="3705225" y="1759245"/>
            <a:ext cx="2257425" cy="4657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962650" y="1440142"/>
            <a:ext cx="3567022" cy="156975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62650" y="3251315"/>
            <a:ext cx="2575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バーコードが異なる同じ品目連結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連結解除可能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5419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8.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総合管理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商品分類ダウンロード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総合管理で登録した分類情報を現在ログインしている支店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倉庫に適用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ダウンロード</a:t>
            </a:r>
            <a:endParaRPr sz="10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object 47"/>
          <p:cNvSpPr/>
          <p:nvPr/>
        </p:nvSpPr>
        <p:spPr>
          <a:xfrm>
            <a:off x="7904159" y="330920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閉じる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717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flipV="1">
            <a:off x="947901" y="2187115"/>
            <a:ext cx="899949" cy="22271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810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35367" y="2482526"/>
            <a:ext cx="5035266" cy="171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4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流通／物流管理に必要な</a:t>
            </a:r>
            <a:r>
              <a:rPr lang="ko-KR" altLang="en-US" sz="1400" spc="-30" dirty="0">
                <a:latin typeface="Yu Gothic" panose="020B0400000000000000" pitchFamily="34" charset="-128"/>
                <a:ea typeface="나눔고딕" panose="020D0604000000000000" pitchFamily="50" charset="-127"/>
              </a:rPr>
              <a:t> </a:t>
            </a:r>
            <a:r>
              <a:rPr lang="ja-JP" altLang="en-US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在庫管理</a:t>
            </a:r>
            <a:r>
              <a:rPr lang="ja-JP" altLang="en-US" sz="14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から</a:t>
            </a:r>
            <a:endParaRPr lang="en-US" altLang="ja-JP" sz="14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経営管理に必要な</a:t>
            </a:r>
            <a:r>
              <a:rPr lang="ja-JP" altLang="en-US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各種計算書処理・統計提供</a:t>
            </a:r>
            <a:r>
              <a:rPr lang="ja-JP" altLang="en-US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、</a:t>
            </a:r>
            <a:endParaRPr lang="en-US" altLang="ja-JP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そして</a:t>
            </a:r>
            <a:r>
              <a:rPr lang="ja-JP" altLang="en-US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顧客管理</a:t>
            </a:r>
            <a:r>
              <a:rPr lang="ja-JP" altLang="en-US" sz="14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まで業務の効率を高めるために</a:t>
            </a:r>
            <a:endParaRPr lang="en-US" altLang="ja-JP" sz="14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14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様々な形態の機能を提供する</a:t>
            </a:r>
            <a:r>
              <a:rPr lang="ja-JP" altLang="en-US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総合管理システム</a:t>
            </a:r>
            <a:endParaRPr lang="ko-KR" altLang="en-US" b="1" spc="-30" dirty="0">
              <a:latin typeface="Yu Gothic" panose="020B04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846" y="584200"/>
            <a:ext cx="7053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1. 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388" y="745783"/>
            <a:ext cx="3430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90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ko-KR" altLang="en-US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2096728" cy="1085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権限登録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社員管理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9-4.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別添</a:t>
            </a: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9-5.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別添</a:t>
            </a: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4669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権限登録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利用者に付与する画面別露出・接続許容可否をグループ化して管理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31762"/>
            <a:ext cx="763587" cy="507247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メニュー別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露出可否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24223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グループ名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r>
              <a:rPr lang="ko-KR" altLang="en-US" sz="1100" b="1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90848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4545163"/>
            <a:ext cx="7" cy="349643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47"/>
          <p:cNvSpPr/>
          <p:nvPr/>
        </p:nvSpPr>
        <p:spPr>
          <a:xfrm>
            <a:off x="7904160" y="563330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19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V="1">
            <a:off x="767931" y="2103396"/>
            <a:ext cx="1660944" cy="2492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3987381" y="2006515"/>
            <a:ext cx="1194219" cy="379420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167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社員管理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利用者別ログインアカウント・詳細情報を入力、適用する権限グループを指定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+mn-ea"/>
              </a:rPr>
              <a:t>新規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7"/>
          <p:cNvSpPr/>
          <p:nvPr/>
        </p:nvSpPr>
        <p:spPr>
          <a:xfrm>
            <a:off x="7904162" y="3314698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0131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+mn-ea"/>
              </a:rPr>
              <a:t>保存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object 47"/>
          <p:cNvSpPr/>
          <p:nvPr/>
        </p:nvSpPr>
        <p:spPr>
          <a:xfrm>
            <a:off x="7904160" y="475700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9218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flipV="1">
            <a:off x="1038226" y="1857432"/>
            <a:ext cx="5076824" cy="3012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345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387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商品別に連結する積載位置（品目が置かれる位置）情報を生成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+mn-ea"/>
              </a:rPr>
              <a:t>新規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7"/>
          <p:cNvSpPr/>
          <p:nvPr/>
        </p:nvSpPr>
        <p:spPr>
          <a:xfrm>
            <a:off x="7904163" y="3305173"/>
            <a:ext cx="763584" cy="40011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05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位置コード</a:t>
            </a:r>
            <a:r>
              <a:rPr lang="en-US" altLang="ja-JP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詳細作成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6443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003605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+mn-ea"/>
              </a:rPr>
              <a:t>保存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object 47"/>
          <p:cNvSpPr/>
          <p:nvPr/>
        </p:nvSpPr>
        <p:spPr>
          <a:xfrm>
            <a:off x="7904160" y="477605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4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flipV="1">
            <a:off x="1546130" y="1876482"/>
            <a:ext cx="1549495" cy="38094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449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2476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画面構成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ログイン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pic>
        <p:nvPicPr>
          <p:cNvPr id="1026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" y="1447200"/>
            <a:ext cx="3819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28935" y="2095572"/>
            <a:ext cx="821759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024330" y="2399648"/>
            <a:ext cx="821759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714375" y="2705095"/>
            <a:ext cx="1131715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324224" y="1790695"/>
            <a:ext cx="981076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71724" y="3028945"/>
            <a:ext cx="896215" cy="35243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324224" y="3028945"/>
            <a:ext cx="896215" cy="35243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社員番号（ログイン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ID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）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暗号（ログインパスワード）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接続する支店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倉庫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社員番号・暗号変更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確認ボタン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終了ボタン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0792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07776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画面内操作ボタン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活性化画面内データ検索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新規データ作成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選択データ削除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修正データ登録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シート修正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削除キャンセル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シートをプリンター出力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⑦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シートをエクセルへ変換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⑧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活性化画面終了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674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560388" y="1447799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pic>
        <p:nvPicPr>
          <p:cNvPr id="24" name="Picture 2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2905125"/>
            <a:ext cx="267459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jsk\Desktop\캡처.JP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" y="339855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sk\Desktop\캡처.JP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2" y="398085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4451208" y="3078643"/>
            <a:ext cx="434447" cy="2137907"/>
          </a:xfrm>
          <a:prstGeom prst="rightBrace">
            <a:avLst/>
          </a:prstGeom>
          <a:ln w="12700">
            <a:solidFill>
              <a:srgbClr val="F25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885655" y="3980850"/>
            <a:ext cx="1742158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活性化画面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1166659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765863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363298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70656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4769860" y="1447199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375553" y="1451136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⑦</a:t>
            </a: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5974757" y="1448884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4279083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792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3665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品目管理＆発注管理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品目管理</a:t>
            </a:r>
            <a:endParaRPr lang="en-US" altLang="ko-KR" sz="1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基本情報管理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等級単価管理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行事管理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行事状況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変更内訳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⑦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⑧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バーコード様式管理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発注管理</a:t>
            </a:r>
            <a:endParaRPr lang="en-US" altLang="ja-JP" sz="1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出庫指示書登録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⑩</a:t>
            </a:r>
            <a:r>
              <a:rPr lang="ko-KR" altLang="en-US" sz="1000" dirty="0">
                <a:latin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出庫指示書内訳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⑪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⑫</a:t>
            </a:r>
            <a:r>
              <a:rPr lang="ko-KR" altLang="en-US" sz="1000" dirty="0">
                <a:latin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仕入発注書内訳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4103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323850" y="1814185"/>
            <a:ext cx="392820" cy="140082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</a:p>
        </p:txBody>
      </p:sp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4005263"/>
            <a:ext cx="60864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929468" y="4341390"/>
            <a:ext cx="392820" cy="77045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⑫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388" y="1083055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68756" y="3657600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0214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542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仕入先管理</a:t>
            </a:r>
            <a:r>
              <a:rPr lang="ko-KR" altLang="en-US" sz="1000" dirty="0">
                <a:latin typeface="Yu Gothic" panose="020B0400000000000000" pitchFamily="34" charset="-128"/>
              </a:rPr>
              <a:t> 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仕入先登録状況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仕入登録内訳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期間別仕入状況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商品別仕入状況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⑦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仕入先別仕入状況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⑧</a:t>
            </a:r>
            <a:r>
              <a:rPr lang="ja-JP" altLang="en-US" sz="1000" dirty="0">
                <a:latin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仕入先別支払内訳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未払金支払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⑩</a:t>
            </a:r>
            <a:r>
              <a:rPr lang="ko-KR" altLang="en-US" sz="1000" dirty="0">
                <a:latin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取引情報変更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 連結した仕入先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07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6" y="1447200"/>
            <a:ext cx="60864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1480495" y="1804659"/>
            <a:ext cx="392820" cy="19291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9781" y="1083054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648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7333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#1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販売先管理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販売先登録状況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売上登録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売上登録内訳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廃棄処理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⑦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取引先別売上状況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⑧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時間帯別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分類別売上状況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⑩</a:t>
            </a:r>
            <a:r>
              <a:rPr lang="ko-KR" altLang="en-US" sz="1000" dirty="0">
                <a:latin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決済方法別売上状況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09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864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8918" y="1767244"/>
            <a:ext cx="392820" cy="18236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6007" y="1078292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468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販売先別売上状況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販売先別入金内訳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税金計算書発行内訳詳細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⑦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取引明細書発行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>
                <a:latin typeface="Yu Gothic" panose="020B0400000000000000" pitchFamily="34" charset="-128"/>
              </a:rPr>
              <a:t>⑧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 SMS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管理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ショートメッセージ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SMS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送信内訳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09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864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8918" y="3643669"/>
            <a:ext cx="392820" cy="167128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32951" y="1078293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1757B-3B6E-421A-97F1-DF43F7FF4682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15B7C-EB00-40F4-AE66-2EA154E2E4DC}"/>
              </a:ext>
            </a:extLst>
          </p:cNvPr>
          <p:cNvSpPr txBox="1"/>
          <p:nvPr/>
        </p:nvSpPr>
        <p:spPr>
          <a:xfrm>
            <a:off x="560388" y="745783"/>
            <a:ext cx="38055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#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46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69913" y="1107139"/>
            <a:ext cx="15827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846" y="584200"/>
            <a:ext cx="7053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1. 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0388" y="745783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どんな機能があるのか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DA960BB-9E7D-4DB8-8630-DA92C0621B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682204"/>
              </p:ext>
            </p:extLst>
          </p:nvPr>
        </p:nvGraphicFramePr>
        <p:xfrm>
          <a:off x="1651000" y="1227666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8371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配送注文登録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配送注文内訳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配送注文処理状況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配送注文入金内訳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ポイント管理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ポイント付与内訳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09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864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8918" y="5310545"/>
            <a:ext cx="392820" cy="141410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32952" y="1072930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BC43B-B04B-4B25-97B8-BFAFB28CCA38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DBB0E-54B9-4173-A51D-DFA4C05B023E}"/>
              </a:ext>
            </a:extLst>
          </p:cNvPr>
          <p:cNvSpPr txBox="1"/>
          <p:nvPr/>
        </p:nvSpPr>
        <p:spPr>
          <a:xfrm>
            <a:off x="560388" y="745783"/>
            <a:ext cx="38055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#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399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総合売上状況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決済方法別状況売上状況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期間別売上状況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取引明細書別状況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販売先別状況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配送売上状況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行事売上状況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商品分類別比較分析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売上比較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前月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当月比較分析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⑫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曜日別比較分析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122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6" y="1447200"/>
            <a:ext cx="60864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2679468" y="1819275"/>
            <a:ext cx="392820" cy="223837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13976" y="1082455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統計</a:t>
            </a:r>
            <a:r>
              <a:rPr lang="en-US" altLang="ja-JP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分析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40E6E-8B62-4FDA-9E5A-AA1C589AD805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F6AFF-2D98-43F8-9419-612399C7B8CE}"/>
              </a:ext>
            </a:extLst>
          </p:cNvPr>
          <p:cNvSpPr txBox="1"/>
          <p:nvPr/>
        </p:nvSpPr>
        <p:spPr>
          <a:xfrm>
            <a:off x="560388" y="745783"/>
            <a:ext cx="37013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統計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594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31593" y="1451536"/>
            <a:ext cx="271883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賃貸管理</a:t>
            </a:r>
            <a:endParaRPr lang="en-US" altLang="ko-KR" sz="1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テナント管理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テナント未払金支払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テナント未払金支払内訳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テナント未払金残額状況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商品販売状況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精算管理</a:t>
            </a:r>
            <a:endParaRPr lang="en-US" altLang="ko-KR" sz="1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日別精算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出納管理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出納内訳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146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096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561676" y="1087808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賃貸管理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346216" y="1781177"/>
            <a:ext cx="392820" cy="94297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pic>
        <p:nvPicPr>
          <p:cNvPr id="614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3986213"/>
            <a:ext cx="60864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168219" y="3621468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精算管理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939061" y="4362453"/>
            <a:ext cx="392820" cy="54292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48C3A6-BA71-4F32-A432-A4FD2377B67D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EA90C-0AA5-4A33-A27C-8E84DF392890}"/>
              </a:ext>
            </a:extLst>
          </p:cNvPr>
          <p:cNvSpPr txBox="1"/>
          <p:nvPr/>
        </p:nvSpPr>
        <p:spPr>
          <a:xfrm>
            <a:off x="560388" y="745783"/>
            <a:ext cx="45669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賃貸管理＆精算管理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768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適正在庫状況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期間別受払状況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商品別受払状況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在庫棚卸準備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在庫棚卸登録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在庫棚卸確定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在庫棚卸状況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基礎在庫登録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月精算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717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324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52301" y="1073529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517791" y="1776769"/>
            <a:ext cx="392820" cy="160460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050A9-5652-4BC6-9C0E-201C551FE731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B4BAD-D820-494E-AF21-0F3E9659D5AF}"/>
              </a:ext>
            </a:extLst>
          </p:cNvPr>
          <p:cNvSpPr txBox="1"/>
          <p:nvPr/>
        </p:nvSpPr>
        <p:spPr>
          <a:xfrm>
            <a:off x="560388" y="745783"/>
            <a:ext cx="3728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在庫管理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#1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0615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82393" y="1447200"/>
            <a:ext cx="269978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ja-JP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倉庫間在庫移動</a:t>
            </a:r>
            <a:endParaRPr lang="en-US" altLang="ko-KR" sz="10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移管申請（受入れ支店・倉庫）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移管申請内訳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移管申請状況（受入れ支店・倉庫）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移管申請状況（全体）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移管登録内訳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移管登録状況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受入れ登録（受入れ支店・倉庫）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受入れ登録内訳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受入れ登録状況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717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324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52301" y="1073529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507592" y="3472219"/>
            <a:ext cx="392820" cy="182368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9749B-00AF-4649-977E-7F37F46BF690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074DE-D4F9-4EE4-AC1D-CE14317B2CB4}"/>
              </a:ext>
            </a:extLst>
          </p:cNvPr>
          <p:cNvSpPr txBox="1"/>
          <p:nvPr/>
        </p:nvSpPr>
        <p:spPr>
          <a:xfrm>
            <a:off x="560388" y="745783"/>
            <a:ext cx="38055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在庫管理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#</a:t>
            </a:r>
            <a:r>
              <a:rPr lang="en-US" altLang="ja-JP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134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575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倉庫管理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分類別売上状況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決済方法別売上状況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時間帯別売上状況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人気商品順位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在庫状況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販売単価分析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⑫ SMS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発送状況（全支店・倉庫）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⑬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商品分類ダウンロード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19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8484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33326" y="1083054"/>
            <a:ext cx="2781974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倉庫取引情報収集・基準情報一括配布</a:t>
            </a:r>
            <a:r>
              <a:rPr lang="en-US" altLang="ko-KR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5089291" y="1805343"/>
            <a:ext cx="392820" cy="279523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6AE54-A34F-4AA2-838A-91E198154539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7FA24-50A7-4A8A-88AD-9AC67AF92565}"/>
              </a:ext>
            </a:extLst>
          </p:cNvPr>
          <p:cNvSpPr txBox="1"/>
          <p:nvPr/>
        </p:nvSpPr>
        <p:spPr>
          <a:xfrm>
            <a:off x="560388" y="745783"/>
            <a:ext cx="35282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0550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8600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これはなんですか？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メニュー構成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環境設定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ポイント管理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権限登録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社員管理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お知らせ事項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積載位置管理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921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6484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266651" y="1083054"/>
            <a:ext cx="994449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10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032141" y="1800226"/>
            <a:ext cx="392820" cy="125730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②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701256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新規ボタンクリック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商品区分選択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先に自社製品を選択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商品名入力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商品分類選択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分類情報登録が優先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仕入単価入力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販売単価入力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製品単位入力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セット商品の場合、個別総数量入力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入力内容で商品情報生成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799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789954" y="1290638"/>
            <a:ext cx="310177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561978" y="2109788"/>
            <a:ext cx="676895" cy="8572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409452" y="2290761"/>
            <a:ext cx="1829420" cy="9048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09452" y="2476739"/>
            <a:ext cx="676898" cy="9953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09452" y="2848688"/>
            <a:ext cx="676898" cy="8905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409452" y="2957514"/>
            <a:ext cx="676898" cy="8096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409452" y="3498058"/>
            <a:ext cx="557836" cy="10001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6136628" y="3688562"/>
            <a:ext cx="253562" cy="10238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318592" y="1290638"/>
            <a:ext cx="310177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16" y="2663487"/>
            <a:ext cx="2538412" cy="154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0" idx="3"/>
            <a:endCxn id="21" idx="3"/>
          </p:cNvCxnSpPr>
          <p:nvPr/>
        </p:nvCxnSpPr>
        <p:spPr>
          <a:xfrm flipH="1">
            <a:off x="3705225" y="2526507"/>
            <a:ext cx="704227" cy="9071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77916" y="2661108"/>
            <a:ext cx="2527309" cy="15451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5831" y="4272918"/>
            <a:ext cx="3198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>
                <a:latin typeface="+mn-ea"/>
              </a:rPr>
              <a:t>&lt;</a:t>
            </a:r>
            <a:r>
              <a:rPr lang="ko-KR" altLang="en-US" sz="1000" b="1" spc="-30" dirty="0">
                <a:latin typeface="+mn-ea"/>
              </a:rPr>
              <a:t>팝업 창 사용법</a:t>
            </a:r>
            <a:r>
              <a:rPr lang="en-US" altLang="ko-KR" sz="1000" b="1" spc="-30" dirty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>
                <a:latin typeface="+mn-ea"/>
              </a:rPr>
              <a:t>입력 후 </a:t>
            </a:r>
            <a:r>
              <a:rPr lang="en-US" altLang="ko-KR" sz="1000" spc="-30" dirty="0">
                <a:latin typeface="+mn-ea"/>
              </a:rPr>
              <a:t>Enter Key </a:t>
            </a:r>
            <a:r>
              <a:rPr lang="ko-KR" altLang="en-US" sz="1000" spc="-30" dirty="0">
                <a:latin typeface="+mn-ea"/>
              </a:rPr>
              <a:t>자동으로 검색</a:t>
            </a:r>
            <a:endParaRPr lang="en-US" altLang="ko-KR" sz="1000" spc="-3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spc="-30" dirty="0">
                <a:latin typeface="+mn-ea"/>
              </a:rPr>
              <a:t>선택 시 커서 포커스</a:t>
            </a:r>
            <a:r>
              <a:rPr lang="en-US" altLang="ko-KR" sz="1000" spc="-30" dirty="0">
                <a:latin typeface="+mn-ea"/>
              </a:rPr>
              <a:t>, </a:t>
            </a:r>
            <a:r>
              <a:rPr lang="ko-KR" altLang="en-US" sz="1000" spc="-30" dirty="0">
                <a:latin typeface="+mn-ea"/>
              </a:rPr>
              <a:t>마우스 오른쪽 클릭 또는 </a:t>
            </a:r>
            <a:r>
              <a:rPr lang="en-US" altLang="ko-KR" sz="1000" spc="-30" dirty="0">
                <a:latin typeface="+mn-ea"/>
              </a:rPr>
              <a:t>F1 key</a:t>
            </a:r>
          </a:p>
          <a:p>
            <a:pPr marL="228600" indent="-228600">
              <a:buAutoNum type="arabicPeriod"/>
            </a:pPr>
            <a:r>
              <a:rPr lang="ko-KR" altLang="en-US" sz="1000" spc="-30" dirty="0">
                <a:latin typeface="+mn-ea"/>
              </a:rPr>
              <a:t>팝업 창에서 해당목록 선택은 더블클릭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370977" y="2881310"/>
            <a:ext cx="1229348" cy="9048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0841" y="2364266"/>
            <a:ext cx="1314253" cy="162606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rgbClr val="EE5D28"/>
                </a:solidFill>
                <a:latin typeface="+mn-ea"/>
              </a:rPr>
              <a:t>대분류</a:t>
            </a:r>
            <a:r>
              <a:rPr lang="ko-KR" altLang="en-US" sz="800" dirty="0">
                <a:solidFill>
                  <a:srgbClr val="EE5D28"/>
                </a:solidFill>
                <a:latin typeface="+mn-ea"/>
              </a:rPr>
              <a:t>    중분류    소분류</a:t>
            </a:r>
            <a:endParaRPr lang="en-US" altLang="ko-KR" sz="800" dirty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>
            <a:stCxn id="24" idx="0"/>
            <a:endCxn id="25" idx="2"/>
          </p:cNvCxnSpPr>
          <p:nvPr/>
        </p:nvCxnSpPr>
        <p:spPr>
          <a:xfrm flipH="1" flipV="1">
            <a:off x="1857968" y="2526872"/>
            <a:ext cx="127683" cy="354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8F4418-BA96-4DFA-A2A4-6B8863792DE0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5D25A8-B1DD-4955-87F6-120BA2EC8FEE}"/>
              </a:ext>
            </a:extLst>
          </p:cNvPr>
          <p:cNvSpPr txBox="1"/>
          <p:nvPr/>
        </p:nvSpPr>
        <p:spPr>
          <a:xfrm>
            <a:off x="560388" y="745783"/>
            <a:ext cx="48282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3939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528349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基本情報管理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68006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照会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左側のシートで、総合管理で登録した商品を選択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倉庫別に使用する商品名変更可能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仕入先登録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支店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倉庫別仕入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販売単価変更可能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変更内容保存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4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4861889" y="2748201"/>
            <a:ext cx="800724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861889" y="2324338"/>
            <a:ext cx="2000874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861889" y="3367326"/>
            <a:ext cx="728820" cy="19978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962025" y="2210705"/>
            <a:ext cx="3036094" cy="13248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1933" y="3123417"/>
            <a:ext cx="3216275" cy="178583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商品コード　　商品名　　　規格　　仕入価　販売価　利益率</a:t>
            </a:r>
            <a:r>
              <a:rPr lang="ko-KR" altLang="en-US" sz="800" dirty="0">
                <a:solidFill>
                  <a:srgbClr val="EE5D28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(%)</a:t>
            </a:r>
          </a:p>
        </p:txBody>
      </p:sp>
      <p:cxnSp>
        <p:nvCxnSpPr>
          <p:cNvPr id="35" name="직선 화살표 연결선 34"/>
          <p:cNvCxnSpPr>
            <a:cxnSpLocks/>
            <a:stCxn id="32" idx="2"/>
            <a:endCxn id="34" idx="0"/>
          </p:cNvCxnSpPr>
          <p:nvPr/>
        </p:nvCxnSpPr>
        <p:spPr>
          <a:xfrm flipH="1">
            <a:off x="2480071" y="2343191"/>
            <a:ext cx="1" cy="780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rot="10800000" flipV="1">
            <a:off x="571666" y="1290638"/>
            <a:ext cx="280822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10800000" flipV="1">
            <a:off x="1402721" y="1297784"/>
            <a:ext cx="280822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844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新規ボタンクリック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仕入先名入力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事業者番号入力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代表者名入力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代表電話番号入力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携帯電話入力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業態入力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業種入力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FAX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郵便番号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住所入力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e-mail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⑫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担当者入力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⑬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決済銀行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口座番号入力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⑭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未払金残額確認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⑮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入力内容で業者情報生成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098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860095" y="1290639"/>
            <a:ext cx="310177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456698" y="1290642"/>
            <a:ext cx="310177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237997" y="2219325"/>
            <a:ext cx="781677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237997" y="2439359"/>
            <a:ext cx="781677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237997" y="2548421"/>
            <a:ext cx="781677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237995" y="2650825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4237997" y="2761308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4237995" y="2871791"/>
            <a:ext cx="2772402" cy="2047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6228720" y="2550815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V="1">
            <a:off x="6228719" y="2656534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6228719" y="2761309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rot="10800000" flipV="1">
            <a:off x="4237996" y="3085051"/>
            <a:ext cx="1081716" cy="105720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 rot="10800000" flipV="1">
            <a:off x="4237995" y="3196998"/>
            <a:ext cx="781679" cy="10273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rot="10800000" flipV="1">
            <a:off x="6228719" y="3524132"/>
            <a:ext cx="781678" cy="10273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 rot="10800000" flipV="1">
            <a:off x="4237996" y="3299734"/>
            <a:ext cx="781679" cy="22439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406D3-9422-478B-8B58-1999095F5BDC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3545EA-EF23-4159-9927-ECB8FB1E8ADC}"/>
              </a:ext>
            </a:extLst>
          </p:cNvPr>
          <p:cNvSpPr txBox="1"/>
          <p:nvPr/>
        </p:nvSpPr>
        <p:spPr>
          <a:xfrm>
            <a:off x="560388" y="745783"/>
            <a:ext cx="5129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169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69913" y="1107139"/>
            <a:ext cx="15827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2846" y="584200"/>
            <a:ext cx="7053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1. 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388" y="745783"/>
            <a:ext cx="12118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メニューの構成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52650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72297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91943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702880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65219" y="2451687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93641" y="2456034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5936" y="2460381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52650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72297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91943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02880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465219" y="4424178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93641" y="4428525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495936" y="4432872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92779" y="2174688"/>
            <a:ext cx="1082348" cy="4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+mn-ea"/>
                <a:cs typeface="Arial"/>
              </a:rPr>
              <a:t>品目管理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22042" y="2174688"/>
            <a:ext cx="1063112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+mn-ea"/>
                <a:cs typeface="Arial"/>
              </a:rPr>
              <a:t>発注管理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32073" y="2204696"/>
            <a:ext cx="1082348" cy="4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+mn-ea"/>
                <a:cs typeface="Arial"/>
              </a:rPr>
              <a:t>仕入管理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43009" y="2174687"/>
            <a:ext cx="1082349" cy="502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/>
              </a:rPr>
              <a:t>営業管理</a:t>
            </a:r>
            <a:endParaRPr lang="en-CA" altLang="ko-KR" b="1" spc="-50" dirty="0">
              <a:solidFill>
                <a:srgbClr val="F05C2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2780" y="4181534"/>
            <a:ext cx="1082348" cy="502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/>
              </a:rPr>
              <a:t>精算管理</a:t>
            </a:r>
            <a:endParaRPr lang="en-CA" altLang="ko-KR" b="1" spc="-50" dirty="0">
              <a:solidFill>
                <a:srgbClr val="F05C2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12422" y="4155873"/>
            <a:ext cx="1082348" cy="502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/>
              </a:rPr>
              <a:t>在庫管理</a:t>
            </a:r>
            <a:endParaRPr lang="en-CA" altLang="ko-KR" b="1" spc="-50" dirty="0">
              <a:solidFill>
                <a:srgbClr val="F05C2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32072" y="4155872"/>
            <a:ext cx="1082349" cy="502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/>
              </a:rPr>
              <a:t>総合管理</a:t>
            </a:r>
            <a:endParaRPr lang="en-CA" altLang="ko-KR" b="1" spc="-50" dirty="0">
              <a:solidFill>
                <a:srgbClr val="F05C2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43009" y="4011791"/>
            <a:ext cx="1082348" cy="96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/>
              </a:rPr>
              <a:t>システム</a:t>
            </a:r>
            <a:endParaRPr lang="en-US" altLang="ja-JP" b="1" spc="-50" dirty="0">
              <a:solidFill>
                <a:srgbClr val="F05C2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/>
            </a:endParaRPr>
          </a:p>
          <a:p>
            <a:pPr algn="ctr">
              <a:lnSpc>
                <a:spcPts val="3565"/>
              </a:lnSpc>
            </a:pPr>
            <a:r>
              <a:rPr lang="ja-JP" altLang="en-US" b="1" spc="-50" dirty="0">
                <a:solidFill>
                  <a:srgbClr val="F05C2B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rial"/>
              </a:rPr>
              <a:t>管理</a:t>
            </a:r>
            <a:endParaRPr lang="en-CA" altLang="ko-KR" b="1" spc="-50" dirty="0">
              <a:solidFill>
                <a:srgbClr val="F05C2B"/>
              </a:solidFill>
              <a:latin typeface="Yu Gothic" panose="020B0400000000000000" pitchFamily="34" charset="-128"/>
              <a:ea typeface="Yu Gothic" panose="020B0400000000000000" pitchFamily="34" charset="-128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56548" y="3240723"/>
            <a:ext cx="115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</a:t>
            </a:r>
            <a:r>
              <a:rPr lang="en-US" altLang="ja-JP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資材管理</a:t>
            </a:r>
            <a:endParaRPr lang="ko-KR" altLang="en-US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24125" y="3240722"/>
            <a:ext cx="115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</a:t>
            </a:r>
            <a:r>
              <a:rPr lang="en-US" altLang="ja-JP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資材購入</a:t>
            </a:r>
            <a:endParaRPr lang="en-US" altLang="ja-JP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発注書作成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45801" y="3240723"/>
            <a:ext cx="1454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</a:t>
            </a:r>
            <a:r>
              <a:rPr lang="en-US" altLang="ja-JP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資材仕入管理</a:t>
            </a:r>
            <a:endParaRPr lang="ko-KR" altLang="en-US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51529" y="3240723"/>
            <a:ext cx="1535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顧客管理・販売管理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41450" y="5291591"/>
            <a:ext cx="138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経費管理・日精算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59058" y="5287531"/>
            <a:ext cx="108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出入庫状況・</a:t>
            </a:r>
            <a:endParaRPr lang="en-US" altLang="ja-JP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在庫調整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30782" y="5279062"/>
            <a:ext cx="1084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基準情報管理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76509" y="5278465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システム運営に必要な</a:t>
            </a:r>
            <a:endParaRPr lang="en-US" altLang="ja-JP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情報管理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2888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17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821801" y="1290639"/>
            <a:ext cx="281979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361248" y="1290642"/>
            <a:ext cx="281979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828102" y="2224089"/>
            <a:ext cx="972498" cy="962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828101" y="2439359"/>
            <a:ext cx="710939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828101" y="2546050"/>
            <a:ext cx="710940" cy="9381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 rot="10800000" flipV="1">
            <a:off x="3828102" y="2651772"/>
            <a:ext cx="710938" cy="10000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3828099" y="2761309"/>
            <a:ext cx="710941" cy="11048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 rot="10800000" flipV="1">
            <a:off x="3828102" y="2871791"/>
            <a:ext cx="2458396" cy="2047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rot="10800000" flipV="1">
            <a:off x="5604765" y="2550814"/>
            <a:ext cx="681733" cy="10572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 rot="10800000" flipV="1">
            <a:off x="5604766" y="2656534"/>
            <a:ext cx="681732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rot="10800000" flipV="1">
            <a:off x="5604766" y="2761309"/>
            <a:ext cx="681732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 rot="10800000" flipV="1">
            <a:off x="3828099" y="3076576"/>
            <a:ext cx="972501" cy="11885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 rot="10800000" flipV="1">
            <a:off x="3825530" y="3309198"/>
            <a:ext cx="710617" cy="10273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 rot="10800000" flipV="1">
            <a:off x="5604766" y="3626865"/>
            <a:ext cx="681732" cy="10273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 rot="10800000" flipV="1">
            <a:off x="3828101" y="3626866"/>
            <a:ext cx="708046" cy="10273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30044" y="1447799"/>
            <a:ext cx="24235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新規ボタンクリック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顧客社名入力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事業者番号入力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代表者名入力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代表電話番号入力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携帯電話入力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業態入力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業種入力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FAX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番号入力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郵便番号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住所入力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e-mail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⑫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未収金残額確認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⑬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使用可能ポイント確認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⑭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税金計算書発行可否選択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⑮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入力内容で顧客情報生成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472FAD-AAE8-4B00-A637-42763C328F33}"/>
              </a:ext>
            </a:extLst>
          </p:cNvPr>
          <p:cNvSpPr txBox="1"/>
          <p:nvPr/>
        </p:nvSpPr>
        <p:spPr>
          <a:xfrm>
            <a:off x="560388" y="563968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A9E2A-7C72-4C08-9513-D2B830A01E91}"/>
              </a:ext>
            </a:extLst>
          </p:cNvPr>
          <p:cNvSpPr txBox="1"/>
          <p:nvPr/>
        </p:nvSpPr>
        <p:spPr>
          <a:xfrm>
            <a:off x="560388" y="731316"/>
            <a:ext cx="5129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2708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53027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新規ボタンクリック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仕入先登録が優先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確定日時入力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保存後、出力様式確認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プリンター印刷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商品情報入力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商品情報登録が優先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発注数量入力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入力内容で仕入発注書生成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770902" y="1290638"/>
            <a:ext cx="310177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256673" y="1290638"/>
            <a:ext cx="310177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523500" y="2076688"/>
            <a:ext cx="767387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523495" y="2179319"/>
            <a:ext cx="491163" cy="10334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5238120" y="1809754"/>
            <a:ext cx="414968" cy="36647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662614" y="1809517"/>
            <a:ext cx="414968" cy="36647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2336379" y="2928705"/>
            <a:ext cx="556524" cy="25264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4155654" y="2938232"/>
            <a:ext cx="383009" cy="25264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83" y="3615300"/>
            <a:ext cx="3340280" cy="20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215329" y="4343454"/>
            <a:ext cx="317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>
                <a:latin typeface="+mn-ea"/>
              </a:rPr>
              <a:t>&lt;</a:t>
            </a:r>
            <a:r>
              <a:rPr lang="ko-KR" altLang="en-US" sz="1000" b="1" spc="-30" dirty="0">
                <a:latin typeface="+mn-ea"/>
              </a:rPr>
              <a:t>팝업 창 사용법</a:t>
            </a:r>
            <a:r>
              <a:rPr lang="en-US" altLang="ko-KR" sz="1000" b="1" spc="-30" dirty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>
                <a:latin typeface="+mn-ea"/>
              </a:rPr>
              <a:t>입력 후 </a:t>
            </a:r>
            <a:r>
              <a:rPr lang="en-US" altLang="ko-KR" sz="1000" spc="-30" dirty="0">
                <a:latin typeface="+mn-ea"/>
              </a:rPr>
              <a:t>Enter Key,</a:t>
            </a:r>
            <a:r>
              <a:rPr lang="ko-KR" altLang="en-US" sz="1000" spc="-30" dirty="0">
                <a:latin typeface="+mn-ea"/>
              </a:rPr>
              <a:t> 자동으로 검색</a:t>
            </a:r>
            <a:endParaRPr lang="en-US" altLang="ko-KR" sz="1000" spc="-3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spc="-30" dirty="0">
                <a:latin typeface="+mn-ea"/>
              </a:rPr>
              <a:t>선택 시 커서 포커스</a:t>
            </a:r>
            <a:r>
              <a:rPr lang="en-US" altLang="ko-KR" sz="1000" spc="-30" dirty="0">
                <a:latin typeface="+mn-ea"/>
              </a:rPr>
              <a:t>, </a:t>
            </a:r>
            <a:r>
              <a:rPr lang="ko-KR" altLang="en-US" sz="1000" spc="-30" dirty="0">
                <a:latin typeface="+mn-ea"/>
              </a:rPr>
              <a:t>마우스 오른쪽 클릭 또는 </a:t>
            </a:r>
            <a:r>
              <a:rPr lang="en-US" altLang="ko-KR" sz="1000" spc="-30" dirty="0">
                <a:latin typeface="+mn-ea"/>
              </a:rPr>
              <a:t>F1 key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000" spc="-30" dirty="0">
                <a:latin typeface="+mn-ea"/>
              </a:rPr>
              <a:t>팝업 창에서 해당목록 선택은 더블클릭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00841" y="3615300"/>
            <a:ext cx="3337822" cy="202658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8" name="직선 화살표 연결선 37"/>
          <p:cNvCxnSpPr>
            <a:stCxn id="34" idx="2"/>
            <a:endCxn id="2051" idx="0"/>
          </p:cNvCxnSpPr>
          <p:nvPr/>
        </p:nvCxnSpPr>
        <p:spPr>
          <a:xfrm>
            <a:off x="2614641" y="3181350"/>
            <a:ext cx="253882" cy="4339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10800000" flipV="1">
            <a:off x="1431571" y="3881437"/>
            <a:ext cx="2554642" cy="14763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937538" y="3991196"/>
            <a:ext cx="2392506" cy="225203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商品コード</a:t>
            </a:r>
            <a:r>
              <a:rPr lang="en-US" altLang="ko-KR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商品名</a:t>
            </a:r>
            <a:r>
              <a:rPr lang="ko-KR" altLang="en-US" sz="800" dirty="0">
                <a:solidFill>
                  <a:srgbClr val="EE5D28"/>
                </a:solidFill>
                <a:latin typeface="Yu Gothic" panose="020B0400000000000000" pitchFamily="34" charset="-128"/>
              </a:rPr>
              <a:t>   </a:t>
            </a:r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規格</a:t>
            </a:r>
            <a:r>
              <a:rPr lang="ko-KR" altLang="en-US" sz="800" dirty="0">
                <a:solidFill>
                  <a:srgbClr val="EE5D28"/>
                </a:solidFill>
                <a:latin typeface="Yu Gothic" panose="020B0400000000000000" pitchFamily="34" charset="-128"/>
              </a:rPr>
              <a:t>   </a:t>
            </a:r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仕入価格</a:t>
            </a:r>
            <a:r>
              <a:rPr lang="ko-KR" altLang="en-US" sz="800" dirty="0">
                <a:solidFill>
                  <a:srgbClr val="EE5D28"/>
                </a:solidFill>
                <a:latin typeface="Yu Gothic" panose="020B0400000000000000" pitchFamily="34" charset="-128"/>
              </a:rPr>
              <a:t>   </a:t>
            </a:r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販売価格</a:t>
            </a:r>
            <a:endParaRPr lang="en-US" altLang="ko-KR" sz="8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4" name="직선 화살표 연결선 43"/>
          <p:cNvCxnSpPr>
            <a:cxnSpLocks/>
            <a:stCxn id="42" idx="1"/>
            <a:endCxn id="43" idx="1"/>
          </p:cNvCxnSpPr>
          <p:nvPr/>
        </p:nvCxnSpPr>
        <p:spPr>
          <a:xfrm>
            <a:off x="3986213" y="3955256"/>
            <a:ext cx="951325" cy="1485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27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2565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画面構成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発注管理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仕入発注書登録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</a:t>
            </a:r>
            <a:r>
              <a:rPr lang="ko-KR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発注書出力様式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発注金額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単位（ウォン）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確定日時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発注先名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発注担当者氏名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電話番号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その他参考事項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品目コード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品目名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品目規格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発注数量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仕入単価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⑫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供給価格</a:t>
            </a:r>
            <a:r>
              <a:rPr lang="ko-KR" altLang="en-US" sz="1000" dirty="0">
                <a:latin typeface="Yu Gothic" panose="020B0400000000000000" pitchFamily="34" charset="-128"/>
              </a:rPr>
              <a:t> 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付加税抜き</a:t>
            </a:r>
            <a:r>
              <a:rPr lang="en-US" altLang="ko-KR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⑬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その他参考事項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⑭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プリンター出力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⑮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閉じる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07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5135944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1666249" y="2026920"/>
            <a:ext cx="895975" cy="19240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666245" y="2216971"/>
            <a:ext cx="1429379" cy="15901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871282" y="2219325"/>
            <a:ext cx="1524630" cy="15901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661485" y="2375987"/>
            <a:ext cx="1434139" cy="15901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871281" y="2379694"/>
            <a:ext cx="1524630" cy="29236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1666247" y="2672062"/>
            <a:ext cx="3729663" cy="15901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859883" y="2986707"/>
            <a:ext cx="806363" cy="16130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666246" y="2987326"/>
            <a:ext cx="1434140" cy="16130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100386" y="2831079"/>
            <a:ext cx="495302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590925" y="2831700"/>
            <a:ext cx="275594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10800000" flipV="1">
            <a:off x="3871595" y="2827930"/>
            <a:ext cx="476567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4348161" y="2826316"/>
            <a:ext cx="561976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 rot="10800000" flipV="1">
            <a:off x="4910137" y="2826316"/>
            <a:ext cx="485775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2514600" y="5738813"/>
            <a:ext cx="585786" cy="50068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 rot="10800000" flipV="1">
            <a:off x="3152444" y="5739432"/>
            <a:ext cx="576276" cy="50068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33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1600" y="771499"/>
            <a:ext cx="48731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仕入登録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新規ボタンクリック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確定日時選択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仕入区分選択（正常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返品）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現金決済選択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チェック解除時掛売仕入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全体割引金額入力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仕入数量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仕入単価入力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入力内容で仕入処理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12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740662" y="1290638"/>
            <a:ext cx="256345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154988" y="1290638"/>
            <a:ext cx="256345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227187" y="2076688"/>
            <a:ext cx="425526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227185" y="2179320"/>
            <a:ext cx="425527" cy="10334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227185" y="2292194"/>
            <a:ext cx="958927" cy="10334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498769" y="2097884"/>
            <a:ext cx="492206" cy="10335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2812969" y="2593183"/>
            <a:ext cx="720806" cy="1033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3630571" y="3298033"/>
            <a:ext cx="660441" cy="23574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A109AA-E8BF-402B-A1CA-B3142BB1D963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503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仕入先選択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未払残額照会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未払残額確認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決済処理（現金）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決済処理（カード）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決済処理（口座振替）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決済処理（その他）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決済処理（割引）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決済後最終残額確認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決済確定日時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その他参考事項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⑫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決済確定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⑬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閉じる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146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799"/>
            <a:ext cx="58578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sk\Desktop\캡처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46" y="4110798"/>
            <a:ext cx="3148012" cy="19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1636635" y="1809987"/>
            <a:ext cx="2192415" cy="20931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513741" y="1805342"/>
            <a:ext cx="1734658" cy="64734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799116" y="2638779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799115" y="2867200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799116" y="3095621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799116" y="3323685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799116" y="3551935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1799116" y="378400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799116" y="4010963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085116" y="2867201"/>
            <a:ext cx="1629884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085115" y="3100207"/>
            <a:ext cx="2015647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3077288" y="4286250"/>
            <a:ext cx="837483" cy="7186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5410916" y="4286251"/>
            <a:ext cx="837483" cy="7186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6707753" y="4359738"/>
            <a:ext cx="2033343" cy="13573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49377" y="6145335"/>
            <a:ext cx="3706263" cy="162000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仕入先コード</a:t>
            </a:r>
            <a:r>
              <a:rPr lang="en-US" altLang="ko-KR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  </a:t>
            </a:r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仕入先名　代表電話　担当者　事業者番号</a:t>
            </a:r>
            <a:endParaRPr lang="en-US" altLang="ko-KR" sz="8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8" name="직선 화살표 연결선 37"/>
          <p:cNvCxnSpPr>
            <a:stCxn id="36" idx="2"/>
            <a:endCxn id="37" idx="0"/>
          </p:cNvCxnSpPr>
          <p:nvPr/>
        </p:nvCxnSpPr>
        <p:spPr>
          <a:xfrm flipH="1">
            <a:off x="7002509" y="4495470"/>
            <a:ext cx="721915" cy="16498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86846" y="4110798"/>
            <a:ext cx="3148012" cy="19090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68" name="직선 화살표 연결선 67"/>
          <p:cNvCxnSpPr>
            <a:stCxn id="18" idx="1"/>
            <a:endCxn id="41" idx="0"/>
          </p:cNvCxnSpPr>
          <p:nvPr/>
        </p:nvCxnSpPr>
        <p:spPr>
          <a:xfrm>
            <a:off x="3829050" y="1914644"/>
            <a:ext cx="4231802" cy="21961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5CF29A-B5B8-4212-8DD6-6EAEC7D5E7E4}"/>
              </a:ext>
            </a:extLst>
          </p:cNvPr>
          <p:cNvSpPr txBox="1"/>
          <p:nvPr/>
        </p:nvSpPr>
        <p:spPr>
          <a:xfrm>
            <a:off x="561600" y="771499"/>
            <a:ext cx="5046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仕入管理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未払金支払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32DDB-06F7-4A32-8F70-0AD6990B0049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9059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新規ボタンクリック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確定日時選択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販売区分選択（正常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返品）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顧客選択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⑤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決済処理（現金）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決済処理（カード）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決済処理（掛売）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販売数量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販売単価</a:t>
            </a:r>
            <a:r>
              <a:rPr lang="en-US" altLang="ja-JP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割引金額入力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入力内容で売上処理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774003" y="1290638"/>
            <a:ext cx="256345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240722" y="1290638"/>
            <a:ext cx="256345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09147" y="2070743"/>
            <a:ext cx="700766" cy="9953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409145" y="2179320"/>
            <a:ext cx="700767" cy="10334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409143" y="2292194"/>
            <a:ext cx="764227" cy="103350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4938712" y="2179320"/>
            <a:ext cx="433386" cy="966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3960790" y="3307558"/>
            <a:ext cx="739797" cy="23574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5524498" y="2170283"/>
            <a:ext cx="433386" cy="966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938712" y="2282669"/>
            <a:ext cx="433386" cy="966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803878" y="3307559"/>
            <a:ext cx="369898" cy="23574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68865-876E-4835-987E-E6CE8BEC40BA}"/>
              </a:ext>
            </a:extLst>
          </p:cNvPr>
          <p:cNvSpPr txBox="1"/>
          <p:nvPr/>
        </p:nvSpPr>
        <p:spPr>
          <a:xfrm>
            <a:off x="561600" y="771499"/>
            <a:ext cx="48731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売上登録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754728-7B77-4710-8924-04575E5552F7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7755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58674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sk\Desktop\캡처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65" y="4409459"/>
            <a:ext cx="31464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①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顧客選択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②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未収金残額照会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③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未収金残額確認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④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決済処理（現金）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⑥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決済処理（口座振替）</a:t>
            </a:r>
            <a:endParaRPr lang="en-US" altLang="ja-JP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決済処理（割引）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⑦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決済処理（その他）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⑧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決済処理（ポイント）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⑨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決済処理（商品券）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⑩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決済確定日時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⑪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その他参考事項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⑫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決済後最終残額確認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⑬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カード社選択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⑭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決済処理（カード）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Yu Gothic" panose="020B0400000000000000" pitchFamily="34" charset="-128"/>
              </a:rPr>
              <a:t>⑮ </a:t>
            </a:r>
            <a:r>
              <a:rPr lang="ja-JP" altLang="en-US" sz="1000" dirty="0">
                <a:latin typeface="Yu Gothic" panose="020B0400000000000000" pitchFamily="34" charset="-128"/>
                <a:ea typeface="Yu Gothic" panose="020B0400000000000000" pitchFamily="34" charset="-128"/>
              </a:rPr>
              <a:t>決済確定</a:t>
            </a:r>
            <a:endParaRPr lang="en-US" altLang="ko-KR" sz="1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655685" y="1819512"/>
            <a:ext cx="2192415" cy="20931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523266" y="1795818"/>
            <a:ext cx="1734658" cy="69020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887689" y="2776892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887689" y="3019422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887689" y="326510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887689" y="3493353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173487" y="2567696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173487" y="2810226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171573" y="303888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73845" y="3269872"/>
            <a:ext cx="1629884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73844" y="3493353"/>
            <a:ext cx="2015647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1976705" y="4244296"/>
            <a:ext cx="1118919" cy="19416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3095624" y="5515605"/>
            <a:ext cx="837483" cy="7186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6200468" y="4666395"/>
            <a:ext cx="2762004" cy="12309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60563" y="6572225"/>
            <a:ext cx="4259868" cy="162000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" dirty="0">
                <a:solidFill>
                  <a:srgbClr val="EE5D28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販売先コード　販売先名　代表電話　加入支店　携帯電話　事業者番号</a:t>
            </a:r>
            <a:endParaRPr lang="en-US" altLang="ko-KR" sz="800" dirty="0">
              <a:solidFill>
                <a:srgbClr val="EE5D28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8" name="직선 화살표 연결선 37"/>
          <p:cNvCxnSpPr>
            <a:stCxn id="36" idx="2"/>
            <a:endCxn id="37" idx="0"/>
          </p:cNvCxnSpPr>
          <p:nvPr/>
        </p:nvCxnSpPr>
        <p:spPr>
          <a:xfrm flipH="1">
            <a:off x="6990497" y="4789494"/>
            <a:ext cx="590973" cy="17827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972419" y="4390537"/>
            <a:ext cx="3148012" cy="19090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887689" y="3728450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1974523" y="469709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2" name="직선 화살표 연결선 51"/>
          <p:cNvCxnSpPr>
            <a:stCxn id="18" idx="1"/>
            <a:endCxn id="9219" idx="0"/>
          </p:cNvCxnSpPr>
          <p:nvPr/>
        </p:nvCxnSpPr>
        <p:spPr>
          <a:xfrm>
            <a:off x="3848100" y="1924169"/>
            <a:ext cx="3706065" cy="2485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AB66BA7-435A-44EB-A65F-B820DF16E7B3}"/>
              </a:ext>
            </a:extLst>
          </p:cNvPr>
          <p:cNvSpPr txBox="1"/>
          <p:nvPr/>
        </p:nvSpPr>
        <p:spPr>
          <a:xfrm>
            <a:off x="561600" y="771499"/>
            <a:ext cx="50462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こうしてみてください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–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登録方法・順序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|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営業管理 </a:t>
            </a:r>
            <a:r>
              <a:rPr lang="en-US" altLang="ko-KR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&gt; </a:t>
            </a:r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未収金登録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1BC87E-9A03-4E7A-AAB7-73FD637D5665}"/>
              </a:ext>
            </a:extLst>
          </p:cNvPr>
          <p:cNvSpPr txBox="1"/>
          <p:nvPr/>
        </p:nvSpPr>
        <p:spPr>
          <a:xfrm>
            <a:off x="562846" y="584200"/>
            <a:ext cx="73738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9. </a:t>
            </a:r>
            <a:r>
              <a:rPr lang="ja-JP" altLang="en-US" sz="80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システム管理</a:t>
            </a:r>
            <a:endParaRPr lang="en-US" altLang="ko-KR" sz="800" dirty="0">
              <a:solidFill>
                <a:srgbClr val="F15C2A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482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altLang="ko-KR" sz="4400" b="1" spc="-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4400" b="1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222" y="2284420"/>
            <a:ext cx="4291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800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流通</a:t>
            </a:r>
            <a:r>
              <a:rPr lang="en-US" altLang="ko-KR" sz="1800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物流</a:t>
            </a:r>
            <a:r>
              <a:rPr lang="ko-KR" altLang="en-US" sz="1800" spc="-300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1800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</a:t>
            </a:r>
            <a:r>
              <a:rPr lang="ko-KR" altLang="en-US" sz="1800" spc="-300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1800" spc="-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・</a:t>
            </a:r>
            <a:r>
              <a:rPr lang="ko-KR" altLang="en-US" sz="1800" spc="-300" dirty="0">
                <a:solidFill>
                  <a:schemeClr val="bg1"/>
                </a:solidFill>
                <a:latin typeface="Yu Gothic" panose="020B0400000000000000" pitchFamily="34" charset="-128"/>
              </a:rPr>
              <a:t> </a:t>
            </a:r>
            <a:r>
              <a:rPr lang="ja-JP" altLang="en-US" sz="1800" spc="-30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顧客管理　 </a:t>
            </a:r>
            <a:r>
              <a:rPr lang="ja-JP" altLang="en-US" spc="-30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利用者マニュアル</a:t>
            </a:r>
            <a:endParaRPr lang="ko-KR" altLang="en-US" spc="-150" dirty="0">
              <a:solidFill>
                <a:schemeClr val="bg1"/>
              </a:solidFill>
              <a:latin typeface="Yu Gothic" panose="020B04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9715" y="5114701"/>
            <a:ext cx="226377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1.0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2021-02-16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388" y="5818962"/>
            <a:ext cx="2053447" cy="536750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キムジンソク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en-US" altLang="ko-KR" sz="800" dirty="0" err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Jin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Seok Kim)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stark78@naver.com</a:t>
            </a:r>
            <a:endParaRPr lang="ko-KR" altLang="en-US" sz="800" dirty="0">
              <a:solidFill>
                <a:schemeClr val="bg1"/>
              </a:solidFill>
              <a:latin typeface="Yu Gothic" panose="020B0400000000000000" pitchFamily="34" charset="-128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https://github.com/JinSeokKim78/Projects</a:t>
            </a:r>
            <a:endParaRPr lang="ko-KR" altLang="en-US" sz="800" dirty="0">
              <a:solidFill>
                <a:schemeClr val="bg1"/>
              </a:solidFill>
              <a:latin typeface="Yu Gothic" panose="020B0400000000000000" pitchFamily="34" charset="-128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388" y="5108386"/>
            <a:ext cx="41991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Version.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5901" y="3718772"/>
            <a:ext cx="4419600" cy="263694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在庫管理・顧客管理が可能なプログラムを無料で配布</a:t>
            </a:r>
            <a:r>
              <a:rPr lang="en-US" altLang="ja-JP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インストール！</a:t>
            </a:r>
            <a:br>
              <a:rPr lang="ko-KR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맑은 고딕" panose="020B0503020000020004" pitchFamily="50" charset="-127"/>
              </a:rPr>
            </a:br>
            <a:br>
              <a:rPr lang="ko-KR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맑은 고딕" panose="020B0503020000020004" pitchFamily="50" charset="-127"/>
              </a:rPr>
            </a:b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自ら開発し、現在の事業で長期間使用された管理プログラムです。</a:t>
            </a:r>
            <a:endParaRPr lang="en-US" altLang="ja-JP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本来は</a:t>
            </a:r>
            <a:r>
              <a:rPr lang="en-US" altLang="ja-JP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POS</a:t>
            </a: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管理</a:t>
            </a:r>
            <a:r>
              <a:rPr lang="en-US" altLang="ja-JP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ERP</a:t>
            </a: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システムで使用されていましたが、単独でも活用度が十分に高く</a:t>
            </a:r>
            <a:endParaRPr lang="en-US" altLang="ja-JP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この機会に配布することになりました。</a:t>
            </a:r>
            <a:endParaRPr lang="en-US" altLang="ko-KR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br>
              <a:rPr lang="ko-KR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맑은 고딕" panose="020B0503020000020004" pitchFamily="50" charset="-127"/>
              </a:rPr>
            </a:b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サンプルとして、インストールファイルとマニュアルを添付いたしました。</a:t>
            </a:r>
            <a:endParaRPr lang="en-US" altLang="ja-JP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下記の</a:t>
            </a:r>
            <a:r>
              <a:rPr lang="en-US" altLang="ja-JP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URL</a:t>
            </a: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のプロジェクトリンクページに移動し、リストの中の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SETUP_ERP_Ver1.zip</a:t>
            </a: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をダウンロードし、インストールファイル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(setup.exe)</a:t>
            </a: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をインストール・起動ののち、気になる事項が</a:t>
            </a:r>
            <a:endParaRPr lang="en-US" altLang="ja-JP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ありましたら、メールにてお問い合わせください。</a:t>
            </a:r>
            <a:endParaRPr lang="en-US" altLang="ko-KR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テストユーザーアカウント</a:t>
            </a:r>
            <a:r>
              <a:rPr lang="ko-KR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: admin/admin</a:t>
            </a:r>
            <a:br>
              <a:rPr lang="ko-KR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맑은 고딕" panose="020B0503020000020004" pitchFamily="50" charset="-127"/>
              </a:rPr>
            </a:br>
            <a:br>
              <a:rPr lang="ko-KR" altLang="en-US" sz="800" dirty="0">
                <a:solidFill>
                  <a:schemeClr val="bg1"/>
                </a:solidFill>
                <a:latin typeface="Yu Gothic" panose="020B0400000000000000" pitchFamily="34" charset="-128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https://github.com/JinSeokKim78/Projects</a:t>
            </a:r>
          </a:p>
        </p:txBody>
      </p:sp>
    </p:spTree>
    <p:extLst>
      <p:ext uri="{BB962C8B-B14F-4D97-AF65-F5344CB8AC3E}">
        <p14:creationId xmlns:p14="http://schemas.microsoft.com/office/powerpoint/2010/main" val="193873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81533"/>
          </a:xfrm>
        </p:spPr>
        <p:txBody>
          <a:bodyPr/>
          <a:lstStyle/>
          <a:p>
            <a:r>
              <a:rPr lang="ja-JP" altLang="en-US" spc="-15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品目管理</a:t>
            </a:r>
            <a:endParaRPr lang="ko-KR" altLang="en-US" spc="-150" dirty="0">
              <a:solidFill>
                <a:schemeClr val="bg1"/>
              </a:solidFill>
              <a:latin typeface="Yu Gothic" panose="020B0400000000000000" pitchFamily="34" charset="-128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388" y="2486226"/>
            <a:ext cx="1282402" cy="1085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2-1.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基本情報管理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2-2.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行事管理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2-3.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分類管理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2-4.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積載位置管理</a:t>
            </a:r>
            <a:endParaRPr lang="ko-KR" altLang="en-US" sz="1100" dirty="0">
              <a:solidFill>
                <a:schemeClr val="bg1"/>
              </a:solidFill>
              <a:latin typeface="Yu Gothic" panose="020B04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2-5. </a:t>
            </a:r>
            <a:r>
              <a:rPr lang="ja-JP" altLang="en-US" sz="11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バーコード管理</a:t>
            </a:r>
            <a:endParaRPr lang="en-US" altLang="ko-KR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996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品目管理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88" y="745783"/>
            <a:ext cx="10387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基本情報管理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pic>
        <p:nvPicPr>
          <p:cNvPr id="1026" name="Picture 2" descr="C:\Users\jsk\Desktop\캡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800"/>
            <a:ext cx="267459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3420788" y="1447800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459263" y="1447799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447799"/>
            <a:ext cx="2674800" cy="18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sk\Desktop\캡처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1454654"/>
            <a:ext cx="2674800" cy="18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2163" y="3470606"/>
            <a:ext cx="25759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品目名入力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購入取引先選択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免</a:t>
            </a:r>
            <a:r>
              <a:rPr lang="en-US" altLang="ja-JP" sz="1000" spc="-30" dirty="0">
                <a:latin typeface="+mn-ea"/>
              </a:rPr>
              <a:t>/</a:t>
            </a:r>
            <a:r>
              <a:rPr lang="ja-JP" altLang="en-US" sz="1000" spc="-30" dirty="0">
                <a:latin typeface="+mn-ea"/>
              </a:rPr>
              <a:t>課税区分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仕入</a:t>
            </a:r>
            <a:r>
              <a:rPr lang="en-US" altLang="ja-JP" sz="1000" spc="-30" dirty="0">
                <a:latin typeface="+mn-ea"/>
              </a:rPr>
              <a:t>/</a:t>
            </a:r>
            <a:r>
              <a:rPr lang="ja-JP" altLang="en-US" sz="1000" spc="-30" dirty="0">
                <a:latin typeface="+mn-ea"/>
              </a:rPr>
              <a:t>販売単価入力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単位選択・構成数量（箱</a:t>
            </a:r>
            <a:r>
              <a:rPr lang="en-US" altLang="ja-JP" sz="1000" spc="-30" dirty="0">
                <a:latin typeface="+mn-ea"/>
              </a:rPr>
              <a:t>/</a:t>
            </a:r>
            <a:r>
              <a:rPr lang="ja-JP" altLang="en-US" sz="1000" spc="-30" dirty="0">
                <a:latin typeface="+mn-ea"/>
              </a:rPr>
              <a:t>バラ）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適正在庫入力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割引可否選択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+mn-ea"/>
              </a:rPr>
              <a:t>その他管理項目作成</a:t>
            </a:r>
            <a:r>
              <a:rPr lang="en-US" altLang="ja-JP" sz="1000" spc="-30" dirty="0">
                <a:latin typeface="+mn-ea"/>
              </a:rPr>
              <a:t>/</a:t>
            </a:r>
            <a:r>
              <a:rPr lang="ja-JP" altLang="en-US" sz="1000" spc="-30" dirty="0">
                <a:latin typeface="+mn-ea"/>
              </a:rPr>
              <a:t>選択</a:t>
            </a:r>
            <a:endParaRPr lang="en-US" altLang="ko-KR" sz="1000" spc="-30" dirty="0">
              <a:latin typeface="+mn-ea"/>
            </a:endParaRPr>
          </a:p>
        </p:txBody>
      </p:sp>
      <p:pic>
        <p:nvPicPr>
          <p:cNvPr id="1029" name="Picture 5" descr="C:\Users\jsk\Desktop\캡처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5691187"/>
            <a:ext cx="23336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60387" y="5931639"/>
            <a:ext cx="855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&lt;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ポップアップ画面の使い方</a:t>
            </a:r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入力後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Enter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Key,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 自動で検索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選択時、カーソルフォーカス、マウス右クリックまたは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F1 key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ポップアップ画面で該当目録選択はダブルクリック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9872" y="3470606"/>
            <a:ext cx="2575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セット品目についての確認・解除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バラで在庫管理を実行するとき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02634" y="3470606"/>
            <a:ext cx="25759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バーコードが異なる同じ品目・解除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バーコードは異なるが、同じ品目として管理するとき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40527" y="2004181"/>
            <a:ext cx="464573" cy="6429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16" idx="2"/>
            <a:endCxn id="20" idx="0"/>
          </p:cNvCxnSpPr>
          <p:nvPr/>
        </p:nvCxnSpPr>
        <p:spPr>
          <a:xfrm flipH="1">
            <a:off x="1725690" y="2068475"/>
            <a:ext cx="747124" cy="3611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81896" y="5680000"/>
            <a:ext cx="2287587" cy="2397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17076" y="1775579"/>
            <a:ext cx="988448" cy="14846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65080" y="1720396"/>
            <a:ext cx="988448" cy="2227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0450" y="4266978"/>
            <a:ext cx="4564630" cy="876692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品目生成は</a:t>
            </a:r>
            <a:endParaRPr lang="en-US" altLang="ko-KR" sz="11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総合管理</a:t>
            </a:r>
            <a:r>
              <a:rPr lang="ko-KR" altLang="en-US" sz="1100" b="1" dirty="0">
                <a:solidFill>
                  <a:schemeClr val="tx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商品管理</a:t>
            </a:r>
            <a:r>
              <a:rPr lang="ko-KR" altLang="en-US" sz="1100" b="1" dirty="0">
                <a:solidFill>
                  <a:schemeClr val="tx1"/>
                </a:solidFill>
                <a:latin typeface="Yu Gothic" panose="020B0400000000000000" pitchFamily="34" charset="-128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&gt; </a:t>
            </a:r>
            <a:r>
              <a:rPr lang="ja-JP" altLang="en-US" sz="11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登録と同時に各支店・倉庫へ自動配布</a:t>
            </a:r>
            <a:endParaRPr lang="ko-KR" altLang="en-US" sz="1100" b="1" dirty="0">
              <a:solidFill>
                <a:schemeClr val="tx1"/>
              </a:solidFill>
              <a:latin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377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2846" y="584200"/>
            <a:ext cx="53219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ja-JP" altLang="en-US" sz="800" dirty="0">
                <a:solidFill>
                  <a:srgbClr val="F15C2A"/>
                </a:solidFill>
                <a:latin typeface="+mn-ea"/>
              </a:rPr>
              <a:t>品目管理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388" y="745783"/>
            <a:ext cx="6924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ja-JP" altLang="en-US" sz="1400" b="1" spc="-50" dirty="0">
                <a:solidFill>
                  <a:srgbClr val="F15C2A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行事管理</a:t>
            </a:r>
            <a:endParaRPr lang="ko-KR" altLang="en-US" sz="1400" b="1" spc="-50" dirty="0">
              <a:solidFill>
                <a:srgbClr val="F15C2A"/>
              </a:solidFill>
              <a:latin typeface="Yu Gothic" panose="020B0400000000000000" pitchFamily="34" charset="-128"/>
            </a:endParaRPr>
          </a:p>
        </p:txBody>
      </p:sp>
      <p:pic>
        <p:nvPicPr>
          <p:cNvPr id="205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799"/>
            <a:ext cx="6681798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イベント</a:t>
            </a:r>
            <a:r>
              <a:rPr lang="en-US" altLang="ja-JP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キャンペーン生成</a:t>
            </a:r>
            <a:endParaRPr lang="en-US" altLang="ko-KR" sz="1000" b="1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販売期間選択（期間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曜日）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商品別原価・販売価格入力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割引率　個別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一括適用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新規</a:t>
            </a:r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285955" y="2971800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7"/>
          <p:cNvSpPr/>
          <p:nvPr/>
        </p:nvSpPr>
        <p:spPr>
          <a:xfrm>
            <a:off x="7904162" y="3286124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詳細情報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作成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285956" y="365759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47"/>
          <p:cNvSpPr/>
          <p:nvPr/>
        </p:nvSpPr>
        <p:spPr>
          <a:xfrm>
            <a:off x="7904161" y="397730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保存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object 47"/>
          <p:cNvSpPr/>
          <p:nvPr/>
        </p:nvSpPr>
        <p:spPr>
          <a:xfrm>
            <a:off x="7904160" y="467127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行事</a:t>
            </a:r>
            <a:endParaRPr lang="en-US" altLang="ja-JP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ja-JP" altLang="en-US" sz="11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選択削除</a:t>
            </a:r>
            <a:endParaRPr lang="en-US" altLang="ko-KR" sz="11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6202019"/>
            <a:ext cx="2287587" cy="342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949059" y="6096054"/>
            <a:ext cx="508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&lt;</a:t>
            </a:r>
            <a:r>
              <a:rPr lang="ja-JP" altLang="en-US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ポップアップ画面の使い方</a:t>
            </a:r>
            <a:r>
              <a:rPr lang="en-US" altLang="ko-KR" sz="1000" b="1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&gt;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入力後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Enter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Key,</a:t>
            </a: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 自動で検索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選択時、カーソルフォーカス、マウス右クリックまたは</a:t>
            </a:r>
            <a:r>
              <a:rPr lang="en-US" altLang="ko-KR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F1 key</a:t>
            </a:r>
          </a:p>
          <a:p>
            <a:pPr marL="228600" indent="-228600">
              <a:buAutoNum type="arabicPeriod"/>
            </a:pPr>
            <a:r>
              <a:rPr lang="ja-JP" altLang="en-US" sz="1000" spc="-30" dirty="0">
                <a:latin typeface="Yu Gothic" panose="020B0400000000000000" pitchFamily="34" charset="-128"/>
                <a:ea typeface="Yu Gothic" panose="020B0400000000000000" pitchFamily="34" charset="-128"/>
              </a:rPr>
              <a:t>ポップアップ画面で該当目録選択はダブルクリック</a:t>
            </a:r>
            <a:endParaRPr lang="en-US" altLang="ko-KR" sz="1000" spc="-3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9252" y="3038475"/>
            <a:ext cx="605862" cy="12858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15" idx="2"/>
            <a:endCxn id="19" idx="0"/>
          </p:cNvCxnSpPr>
          <p:nvPr/>
        </p:nvCxnSpPr>
        <p:spPr>
          <a:xfrm flipH="1">
            <a:off x="1704182" y="3167063"/>
            <a:ext cx="798001" cy="30254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60388" y="6192494"/>
            <a:ext cx="2287587" cy="37291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637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C2A">
            <a:alpha val="24000"/>
          </a:srgbClr>
        </a:solidFill>
        <a:ln w="6350">
          <a:solidFill>
            <a:srgbClr val="F15C2A"/>
          </a:solidFill>
          <a:prstDash val="solid"/>
        </a:ln>
      </a:spPr>
      <a:bodyPr rtlCol="0" anchor="ctr"/>
      <a:lstStyle>
        <a:defPPr algn="ctr">
          <a:defRPr sz="1000" dirty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12545</TotalTime>
  <Words>4244</Words>
  <Application>Microsoft Office PowerPoint</Application>
  <PresentationFormat>A4 용지(210x297mm)</PresentationFormat>
  <Paragraphs>1242</Paragraphs>
  <Slides>67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1" baseType="lpstr">
      <vt:lpstr>나눔고딕</vt:lpstr>
      <vt:lpstr>Arial</vt:lpstr>
      <vt:lpstr>Yu Gothic</vt:lpstr>
      <vt:lpstr>Office Theme</vt:lpstr>
      <vt:lpstr>流通/物流 在庫 ・ 顧客管理</vt:lpstr>
      <vt:lpstr>目次</vt:lpstr>
      <vt:lpstr>Introduction</vt:lpstr>
      <vt:lpstr>PowerPoint 프레젠테이션</vt:lpstr>
      <vt:lpstr>PowerPoint 프레젠테이션</vt:lpstr>
      <vt:lpstr>PowerPoint 프레젠테이션</vt:lpstr>
      <vt:lpstr>品目管理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発注管理</vt:lpstr>
      <vt:lpstr>PowerPoint 프레젠테이션</vt:lpstr>
      <vt:lpstr>PowerPoint 프레젠테이션</vt:lpstr>
      <vt:lpstr>仕入管理</vt:lpstr>
      <vt:lpstr>PowerPoint 프레젠테이션</vt:lpstr>
      <vt:lpstr>PowerPoint 프레젠테이션</vt:lpstr>
      <vt:lpstr>PowerPoint 프레젠테이션</vt:lpstr>
      <vt:lpstr>PowerPoint 프레젠테이션</vt:lpstr>
      <vt:lpstr>営業管理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精算管理</vt:lpstr>
      <vt:lpstr>PowerPoint 프레젠테이션</vt:lpstr>
      <vt:lpstr>PowerPoint 프레젠테이션</vt:lpstr>
      <vt:lpstr>PowerPoint 프레젠테이션</vt:lpstr>
      <vt:lpstr>在庫管理</vt:lpstr>
      <vt:lpstr>PowerPoint 프레젠테이션</vt:lpstr>
      <vt:lpstr>PowerPoint 프레젠테이션</vt:lpstr>
      <vt:lpstr>PowerPoint 프레젠테이션</vt:lpstr>
      <vt:lpstr>PowerPoint 프레젠테이션</vt:lpstr>
      <vt:lpstr>総合管理</vt:lpstr>
      <vt:lpstr>PowerPoint 프레젠테이션</vt:lpstr>
      <vt:lpstr>PowerPoint 프레젠테이션</vt:lpstr>
      <vt:lpstr>システム管理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박진아</dc:creator>
  <cp:lastModifiedBy>有生香 坂本</cp:lastModifiedBy>
  <cp:revision>1343</cp:revision>
  <dcterms:created xsi:type="dcterms:W3CDTF">2015-12-02T06:35:24Z</dcterms:created>
  <dcterms:modified xsi:type="dcterms:W3CDTF">2021-03-05T08:46:37Z</dcterms:modified>
</cp:coreProperties>
</file>